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95226" autoAdjust="0"/>
  </p:normalViewPr>
  <p:slideViewPr>
    <p:cSldViewPr snapToGrid="0" snapToObjects="1">
      <p:cViewPr varScale="1">
        <p:scale>
          <a:sx n="82" d="100"/>
          <a:sy n="82" d="100"/>
        </p:scale>
        <p:origin x="912"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Accuracy</c:v>
                </c:pt>
              </c:strCache>
            </c:strRef>
          </c:tx>
          <c:spPr>
            <a:solidFill>
              <a:schemeClr val="accent1"/>
            </a:solidFill>
            <a:ln>
              <a:noFill/>
            </a:ln>
            <a:effectLst/>
          </c:spPr>
          <c:invertIfNegative val="0"/>
          <c:cat>
            <c:strRef>
              <c:f>Лист1!$A$2:$A$5</c:f>
              <c:strCache>
                <c:ptCount val="4"/>
                <c:pt idx="0">
                  <c:v>Linear Regression</c:v>
                </c:pt>
                <c:pt idx="1">
                  <c:v>SVM</c:v>
                </c:pt>
                <c:pt idx="2">
                  <c:v>Tree</c:v>
                </c:pt>
                <c:pt idx="3">
                  <c:v>KNN</c:v>
                </c:pt>
              </c:strCache>
            </c:strRef>
          </c:cat>
          <c:val>
            <c:numRef>
              <c:f>Лист1!$B$2:$B$5</c:f>
              <c:numCache>
                <c:formatCode>General</c:formatCode>
                <c:ptCount val="4"/>
                <c:pt idx="0">
                  <c:v>0.83</c:v>
                </c:pt>
                <c:pt idx="1">
                  <c:v>0.83</c:v>
                </c:pt>
                <c:pt idx="2">
                  <c:v>0.72</c:v>
                </c:pt>
                <c:pt idx="3">
                  <c:v>0.83</c:v>
                </c:pt>
              </c:numCache>
            </c:numRef>
          </c:val>
          <c:extLst>
            <c:ext xmlns:c16="http://schemas.microsoft.com/office/drawing/2014/chart" uri="{C3380CC4-5D6E-409C-BE32-E72D297353CC}">
              <c16:uniqueId val="{00000000-C214-42A4-BE57-A5118377BC03}"/>
            </c:ext>
          </c:extLst>
        </c:ser>
        <c:dLbls>
          <c:showLegendKey val="0"/>
          <c:showVal val="0"/>
          <c:showCatName val="0"/>
          <c:showSerName val="0"/>
          <c:showPercent val="0"/>
          <c:showBubbleSize val="0"/>
        </c:dLbls>
        <c:gapWidth val="219"/>
        <c:overlap val="-27"/>
        <c:axId val="518994160"/>
        <c:axId val="518989896"/>
      </c:barChart>
      <c:catAx>
        <c:axId val="518994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518989896"/>
        <c:crosses val="autoZero"/>
        <c:auto val="1"/>
        <c:lblAlgn val="ctr"/>
        <c:lblOffset val="100"/>
        <c:noMultiLvlLbl val="0"/>
      </c:catAx>
      <c:valAx>
        <c:axId val="5189898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518994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EB13E8-EE6E-4C14-A74E-C7AD20F1FB88}"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F778941-E744-4BA9-93F2-BC2C496F4CCB}">
      <dgm:prSet/>
      <dgm:spPr/>
      <dgm:t>
        <a:bodyPr/>
        <a:lstStyle/>
        <a:p>
          <a:pPr>
            <a:defRPr b="1"/>
          </a:pPr>
          <a:r>
            <a:rPr lang="en-US"/>
            <a:t>Summary of methodologies:</a:t>
          </a:r>
        </a:p>
      </dgm:t>
    </dgm:pt>
    <dgm:pt modelId="{2C377F10-9115-4BD5-9C11-DCD9A0CD9330}" type="parTrans" cxnId="{AD529350-37B3-45C5-AAF0-0E20EF4494DE}">
      <dgm:prSet/>
      <dgm:spPr/>
      <dgm:t>
        <a:bodyPr/>
        <a:lstStyle/>
        <a:p>
          <a:endParaRPr lang="en-US"/>
        </a:p>
      </dgm:t>
    </dgm:pt>
    <dgm:pt modelId="{9DDF1E85-5D74-4CDA-AF69-DB73A6D11B99}" type="sibTrans" cxnId="{AD529350-37B3-45C5-AAF0-0E20EF4494DE}">
      <dgm:prSet/>
      <dgm:spPr/>
      <dgm:t>
        <a:bodyPr/>
        <a:lstStyle/>
        <a:p>
          <a:endParaRPr lang="en-US"/>
        </a:p>
      </dgm:t>
    </dgm:pt>
    <dgm:pt modelId="{D8BE50C1-251B-4759-87E0-4B2F1E850ADC}">
      <dgm:prSet/>
      <dgm:spPr/>
      <dgm:t>
        <a:bodyPr/>
        <a:lstStyle/>
        <a:p>
          <a:pPr algn="l">
            <a:buFont typeface="Arial" panose="020B0604020202020204" pitchFamily="34" charset="0"/>
            <a:buChar char="•"/>
          </a:pPr>
          <a:r>
            <a:rPr lang="en-US" dirty="0"/>
            <a:t>- Collecting the data (with SpaceX API and web scraping)</a:t>
          </a:r>
        </a:p>
      </dgm:t>
    </dgm:pt>
    <dgm:pt modelId="{C580A383-7AB4-4C03-A988-85F7935DC527}" type="parTrans" cxnId="{EF715878-1558-4DFA-9CE1-6FB42DC61218}">
      <dgm:prSet/>
      <dgm:spPr/>
      <dgm:t>
        <a:bodyPr/>
        <a:lstStyle/>
        <a:p>
          <a:endParaRPr lang="en-US"/>
        </a:p>
      </dgm:t>
    </dgm:pt>
    <dgm:pt modelId="{1D2AEA1A-B6D3-4B97-87DE-ABBBB9D57C09}" type="sibTrans" cxnId="{EF715878-1558-4DFA-9CE1-6FB42DC61218}">
      <dgm:prSet/>
      <dgm:spPr/>
      <dgm:t>
        <a:bodyPr/>
        <a:lstStyle/>
        <a:p>
          <a:endParaRPr lang="en-US"/>
        </a:p>
      </dgm:t>
    </dgm:pt>
    <dgm:pt modelId="{6B7AB355-DFF7-41E9-BC66-3DAB4C7BD35A}">
      <dgm:prSet/>
      <dgm:spPr/>
      <dgm:t>
        <a:bodyPr/>
        <a:lstStyle/>
        <a:p>
          <a:pPr algn="l">
            <a:buFont typeface="Arial" panose="020B0604020202020204" pitchFamily="34" charset="0"/>
            <a:buChar char="•"/>
          </a:pPr>
          <a:r>
            <a:rPr lang="en-US" dirty="0"/>
            <a:t>- Data wrangling</a:t>
          </a:r>
        </a:p>
      </dgm:t>
    </dgm:pt>
    <dgm:pt modelId="{5559AE06-CF61-40F1-83CB-C23156CE750F}" type="parTrans" cxnId="{C69E74B3-9442-490E-ADDC-1FB84C13CE68}">
      <dgm:prSet/>
      <dgm:spPr/>
      <dgm:t>
        <a:bodyPr/>
        <a:lstStyle/>
        <a:p>
          <a:endParaRPr lang="en-US"/>
        </a:p>
      </dgm:t>
    </dgm:pt>
    <dgm:pt modelId="{78C270FD-98E2-4C93-95D5-DF5EA7E52917}" type="sibTrans" cxnId="{C69E74B3-9442-490E-ADDC-1FB84C13CE68}">
      <dgm:prSet/>
      <dgm:spPr/>
      <dgm:t>
        <a:bodyPr/>
        <a:lstStyle/>
        <a:p>
          <a:endParaRPr lang="en-US"/>
        </a:p>
      </dgm:t>
    </dgm:pt>
    <dgm:pt modelId="{B45755BA-ED2B-45EC-9A77-6A3E28EFBCF0}">
      <dgm:prSet/>
      <dgm:spPr/>
      <dgm:t>
        <a:bodyPr/>
        <a:lstStyle/>
        <a:p>
          <a:pPr algn="l">
            <a:buFont typeface="Arial" panose="020B0604020202020204" pitchFamily="34" charset="0"/>
            <a:buChar char="•"/>
          </a:pPr>
          <a:r>
            <a:rPr lang="en-US" dirty="0"/>
            <a:t>- Exploratory Data Analysis (EDA)</a:t>
          </a:r>
        </a:p>
      </dgm:t>
    </dgm:pt>
    <dgm:pt modelId="{1D004B14-8878-4BCF-8317-FACA522EAA59}" type="parTrans" cxnId="{70FB99C9-CF81-4F43-9ADB-06C3044A9FFC}">
      <dgm:prSet/>
      <dgm:spPr/>
      <dgm:t>
        <a:bodyPr/>
        <a:lstStyle/>
        <a:p>
          <a:endParaRPr lang="en-US"/>
        </a:p>
      </dgm:t>
    </dgm:pt>
    <dgm:pt modelId="{BC2C3933-89CC-49D9-9336-39A4CDE4D91B}" type="sibTrans" cxnId="{70FB99C9-CF81-4F43-9ADB-06C3044A9FFC}">
      <dgm:prSet/>
      <dgm:spPr/>
      <dgm:t>
        <a:bodyPr/>
        <a:lstStyle/>
        <a:p>
          <a:endParaRPr lang="en-US"/>
        </a:p>
      </dgm:t>
    </dgm:pt>
    <dgm:pt modelId="{5E281E39-0D54-4E45-8DC8-5259C98F0A43}">
      <dgm:prSet/>
      <dgm:spPr/>
      <dgm:t>
        <a:bodyPr/>
        <a:lstStyle/>
        <a:p>
          <a:pPr algn="l">
            <a:buFont typeface="Arial" panose="020B0604020202020204" pitchFamily="34" charset="0"/>
            <a:buChar char="•"/>
          </a:pPr>
          <a:r>
            <a:rPr lang="en-US" dirty="0"/>
            <a:t>- Interactive Visual Analytics and Dashboard</a:t>
          </a:r>
        </a:p>
      </dgm:t>
    </dgm:pt>
    <dgm:pt modelId="{F56908E1-80F9-47C4-8C64-32ABB883C7EA}" type="parTrans" cxnId="{824D52EE-9FBB-487C-B735-E98B26C01080}">
      <dgm:prSet/>
      <dgm:spPr/>
      <dgm:t>
        <a:bodyPr/>
        <a:lstStyle/>
        <a:p>
          <a:endParaRPr lang="en-US"/>
        </a:p>
      </dgm:t>
    </dgm:pt>
    <dgm:pt modelId="{AFAB22CE-009E-4448-A5D1-71A00E79EA41}" type="sibTrans" cxnId="{824D52EE-9FBB-487C-B735-E98B26C01080}">
      <dgm:prSet/>
      <dgm:spPr/>
      <dgm:t>
        <a:bodyPr/>
        <a:lstStyle/>
        <a:p>
          <a:endParaRPr lang="en-US"/>
        </a:p>
      </dgm:t>
    </dgm:pt>
    <dgm:pt modelId="{32E0750B-C835-4ECD-A4CF-54F1DD5B1885}">
      <dgm:prSet/>
      <dgm:spPr/>
      <dgm:t>
        <a:bodyPr/>
        <a:lstStyle/>
        <a:p>
          <a:pPr algn="l">
            <a:buFont typeface="Arial" panose="020B0604020202020204" pitchFamily="34" charset="0"/>
            <a:buChar char="•"/>
          </a:pPr>
          <a:r>
            <a:rPr lang="en-US" dirty="0"/>
            <a:t>- Predictive Analysis (Classification)</a:t>
          </a:r>
        </a:p>
      </dgm:t>
    </dgm:pt>
    <dgm:pt modelId="{72CAF9D0-1CD4-4B72-8BDC-383085963E57}" type="parTrans" cxnId="{A138BA5D-F145-4AAD-98A3-58DBA926C076}">
      <dgm:prSet/>
      <dgm:spPr/>
      <dgm:t>
        <a:bodyPr/>
        <a:lstStyle/>
        <a:p>
          <a:endParaRPr lang="en-US"/>
        </a:p>
      </dgm:t>
    </dgm:pt>
    <dgm:pt modelId="{DBE25FB2-456B-4182-B848-0842F38C3787}" type="sibTrans" cxnId="{A138BA5D-F145-4AAD-98A3-58DBA926C076}">
      <dgm:prSet/>
      <dgm:spPr/>
      <dgm:t>
        <a:bodyPr/>
        <a:lstStyle/>
        <a:p>
          <a:endParaRPr lang="en-US"/>
        </a:p>
      </dgm:t>
    </dgm:pt>
    <dgm:pt modelId="{B8C7FC1C-F202-4133-A52E-2C2508C868D8}">
      <dgm:prSet/>
      <dgm:spPr/>
      <dgm:t>
        <a:bodyPr/>
        <a:lstStyle/>
        <a:p>
          <a:pPr>
            <a:defRPr b="1"/>
          </a:pPr>
          <a:r>
            <a:rPr lang="en-US"/>
            <a:t>Summary of all results:</a:t>
          </a:r>
        </a:p>
      </dgm:t>
    </dgm:pt>
    <dgm:pt modelId="{EC62E3B8-71C2-4F36-8C1C-2BD98018EB75}" type="parTrans" cxnId="{258B913D-8DC1-4D19-93E0-8114A09194E6}">
      <dgm:prSet/>
      <dgm:spPr/>
      <dgm:t>
        <a:bodyPr/>
        <a:lstStyle/>
        <a:p>
          <a:endParaRPr lang="en-US"/>
        </a:p>
      </dgm:t>
    </dgm:pt>
    <dgm:pt modelId="{17BA99DA-B20B-4E01-87A2-C66AF5FB7512}" type="sibTrans" cxnId="{258B913D-8DC1-4D19-93E0-8114A09194E6}">
      <dgm:prSet/>
      <dgm:spPr/>
      <dgm:t>
        <a:bodyPr/>
        <a:lstStyle/>
        <a:p>
          <a:endParaRPr lang="en-US"/>
        </a:p>
      </dgm:t>
    </dgm:pt>
    <dgm:pt modelId="{6494B4A0-2792-445F-BF56-22910DFB6479}">
      <dgm:prSet/>
      <dgm:spPr/>
      <dgm:t>
        <a:bodyPr/>
        <a:lstStyle/>
        <a:p>
          <a:pPr algn="l">
            <a:buFont typeface="Arial" panose="020B0604020202020204" pitchFamily="34" charset="0"/>
            <a:buChar char="•"/>
          </a:pPr>
          <a:r>
            <a:rPr lang="en-US" dirty="0"/>
            <a:t>- The data was successfully collected and wrangled </a:t>
          </a:r>
        </a:p>
      </dgm:t>
    </dgm:pt>
    <dgm:pt modelId="{315F1BC7-0265-4A69-9C5D-F1D0A0B35880}" type="parTrans" cxnId="{FDEF0491-6835-40BC-9CA3-0B2277BFA45C}">
      <dgm:prSet/>
      <dgm:spPr/>
      <dgm:t>
        <a:bodyPr/>
        <a:lstStyle/>
        <a:p>
          <a:endParaRPr lang="en-US"/>
        </a:p>
      </dgm:t>
    </dgm:pt>
    <dgm:pt modelId="{7B75AA8C-81E7-4F54-A3E0-53046BEA53F5}" type="sibTrans" cxnId="{FDEF0491-6835-40BC-9CA3-0B2277BFA45C}">
      <dgm:prSet/>
      <dgm:spPr/>
      <dgm:t>
        <a:bodyPr/>
        <a:lstStyle/>
        <a:p>
          <a:endParaRPr lang="en-US"/>
        </a:p>
      </dgm:t>
    </dgm:pt>
    <dgm:pt modelId="{6FEC2BE6-A313-4C3E-BD91-9432E481393C}">
      <dgm:prSet/>
      <dgm:spPr/>
      <dgm:t>
        <a:bodyPr/>
        <a:lstStyle/>
        <a:p>
          <a:pPr algn="l">
            <a:buFont typeface="Arial" panose="020B0604020202020204" pitchFamily="34" charset="0"/>
            <a:buChar char="•"/>
          </a:pPr>
          <a:r>
            <a:rPr lang="en-US" dirty="0"/>
            <a:t>- Classification models were able to achieve 83% accuracy.</a:t>
          </a:r>
        </a:p>
      </dgm:t>
    </dgm:pt>
    <dgm:pt modelId="{16B0136B-5CBC-4A2B-A285-715C27CF3E04}" type="parTrans" cxnId="{A95811DA-B705-4B64-AAE4-04EF1AA4C838}">
      <dgm:prSet/>
      <dgm:spPr/>
      <dgm:t>
        <a:bodyPr/>
        <a:lstStyle/>
        <a:p>
          <a:endParaRPr lang="en-US"/>
        </a:p>
      </dgm:t>
    </dgm:pt>
    <dgm:pt modelId="{EEA0A1E7-C7AF-452F-9400-3D2D0617F908}" type="sibTrans" cxnId="{A95811DA-B705-4B64-AAE4-04EF1AA4C838}">
      <dgm:prSet/>
      <dgm:spPr/>
      <dgm:t>
        <a:bodyPr/>
        <a:lstStyle/>
        <a:p>
          <a:endParaRPr lang="en-US"/>
        </a:p>
      </dgm:t>
    </dgm:pt>
    <dgm:pt modelId="{F057167F-D1A6-410B-901D-9973CF168FC7}">
      <dgm:prSet/>
      <dgm:spPr/>
      <dgm:t>
        <a:bodyPr/>
        <a:lstStyle/>
        <a:p>
          <a:pPr algn="l">
            <a:buFont typeface="Arial" panose="020B0604020202020204" pitchFamily="34" charset="0"/>
            <a:buChar char="•"/>
          </a:pPr>
          <a:r>
            <a:rPr lang="en-US" dirty="0"/>
            <a:t>- EDA and visual analytics showed the correlation between some features of the launches</a:t>
          </a:r>
        </a:p>
      </dgm:t>
    </dgm:pt>
    <dgm:pt modelId="{2AA8AEB0-4B0D-4C1F-BD66-61EEA9C299E5}" type="sibTrans" cxnId="{A561521E-B4B3-4CBF-9C80-B5558C2CD08E}">
      <dgm:prSet/>
      <dgm:spPr/>
      <dgm:t>
        <a:bodyPr/>
        <a:lstStyle/>
        <a:p>
          <a:endParaRPr lang="en-US"/>
        </a:p>
      </dgm:t>
    </dgm:pt>
    <dgm:pt modelId="{6F696F2F-C46C-4CC4-8ABC-0EE8A74D2F3E}" type="parTrans" cxnId="{A561521E-B4B3-4CBF-9C80-B5558C2CD08E}">
      <dgm:prSet/>
      <dgm:spPr/>
      <dgm:t>
        <a:bodyPr/>
        <a:lstStyle/>
        <a:p>
          <a:endParaRPr lang="en-US"/>
        </a:p>
      </dgm:t>
    </dgm:pt>
    <dgm:pt modelId="{BEE9D86E-410A-4DA0-A49B-B786354A97C0}" type="pres">
      <dgm:prSet presAssocID="{DDEB13E8-EE6E-4C14-A74E-C7AD20F1FB88}" presName="root" presStyleCnt="0">
        <dgm:presLayoutVars>
          <dgm:dir/>
          <dgm:resizeHandles val="exact"/>
        </dgm:presLayoutVars>
      </dgm:prSet>
      <dgm:spPr/>
    </dgm:pt>
    <dgm:pt modelId="{AC145EEC-B113-4179-8BA6-42E8264A1069}" type="pres">
      <dgm:prSet presAssocID="{6F778941-E744-4BA9-93F2-BC2C496F4CCB}" presName="compNode" presStyleCnt="0"/>
      <dgm:spPr/>
    </dgm:pt>
    <dgm:pt modelId="{36ED70D4-44BF-4220-A454-FBC12A020E0C}" type="pres">
      <dgm:prSet presAssocID="{6F778941-E744-4BA9-93F2-BC2C496F4CC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Статистика"/>
        </a:ext>
      </dgm:extLst>
    </dgm:pt>
    <dgm:pt modelId="{00E58A4D-6647-4E9C-BA0B-5B8001212B8B}" type="pres">
      <dgm:prSet presAssocID="{6F778941-E744-4BA9-93F2-BC2C496F4CCB}" presName="iconSpace" presStyleCnt="0"/>
      <dgm:spPr/>
    </dgm:pt>
    <dgm:pt modelId="{03F5FE94-89AE-4862-814A-3FE41A8A3873}" type="pres">
      <dgm:prSet presAssocID="{6F778941-E744-4BA9-93F2-BC2C496F4CCB}" presName="parTx" presStyleLbl="revTx" presStyleIdx="0" presStyleCnt="4">
        <dgm:presLayoutVars>
          <dgm:chMax val="0"/>
          <dgm:chPref val="0"/>
        </dgm:presLayoutVars>
      </dgm:prSet>
      <dgm:spPr/>
    </dgm:pt>
    <dgm:pt modelId="{214B27BB-B8C0-435D-BDBC-C1986ADBD99C}" type="pres">
      <dgm:prSet presAssocID="{6F778941-E744-4BA9-93F2-BC2C496F4CCB}" presName="txSpace" presStyleCnt="0"/>
      <dgm:spPr/>
    </dgm:pt>
    <dgm:pt modelId="{216949CF-F43C-446C-8B45-F4541C7B5C6D}" type="pres">
      <dgm:prSet presAssocID="{6F778941-E744-4BA9-93F2-BC2C496F4CCB}" presName="desTx" presStyleLbl="revTx" presStyleIdx="1" presStyleCnt="4">
        <dgm:presLayoutVars/>
      </dgm:prSet>
      <dgm:spPr/>
    </dgm:pt>
    <dgm:pt modelId="{82583B79-69C6-4077-A3D6-005B65062C4A}" type="pres">
      <dgm:prSet presAssocID="{9DDF1E85-5D74-4CDA-AF69-DB73A6D11B99}" presName="sibTrans" presStyleCnt="0"/>
      <dgm:spPr/>
    </dgm:pt>
    <dgm:pt modelId="{1F480754-B798-48DD-92DC-1232E9B8EAA2}" type="pres">
      <dgm:prSet presAssocID="{B8C7FC1C-F202-4133-A52E-2C2508C868D8}" presName="compNode" presStyleCnt="0"/>
      <dgm:spPr/>
    </dgm:pt>
    <dgm:pt modelId="{D6A52022-D1A5-4145-BCF3-E6E8780A8E22}" type="pres">
      <dgm:prSet presAssocID="{B8C7FC1C-F202-4133-A52E-2C2508C868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48C44E92-8378-4759-AE0F-E108173D21F6}" type="pres">
      <dgm:prSet presAssocID="{B8C7FC1C-F202-4133-A52E-2C2508C868D8}" presName="iconSpace" presStyleCnt="0"/>
      <dgm:spPr/>
    </dgm:pt>
    <dgm:pt modelId="{9E45027B-FD2D-41E8-9EFB-AD4E6025ECEB}" type="pres">
      <dgm:prSet presAssocID="{B8C7FC1C-F202-4133-A52E-2C2508C868D8}" presName="parTx" presStyleLbl="revTx" presStyleIdx="2" presStyleCnt="4">
        <dgm:presLayoutVars>
          <dgm:chMax val="0"/>
          <dgm:chPref val="0"/>
        </dgm:presLayoutVars>
      </dgm:prSet>
      <dgm:spPr/>
    </dgm:pt>
    <dgm:pt modelId="{1D040ABF-7658-4128-B58B-BA3F39D662AF}" type="pres">
      <dgm:prSet presAssocID="{B8C7FC1C-F202-4133-A52E-2C2508C868D8}" presName="txSpace" presStyleCnt="0"/>
      <dgm:spPr/>
    </dgm:pt>
    <dgm:pt modelId="{E1FA9449-C37A-4545-9107-D3DDEDE64DA0}" type="pres">
      <dgm:prSet presAssocID="{B8C7FC1C-F202-4133-A52E-2C2508C868D8}" presName="desTx" presStyleLbl="revTx" presStyleIdx="3" presStyleCnt="4">
        <dgm:presLayoutVars/>
      </dgm:prSet>
      <dgm:spPr/>
    </dgm:pt>
  </dgm:ptLst>
  <dgm:cxnLst>
    <dgm:cxn modelId="{A561521E-B4B3-4CBF-9C80-B5558C2CD08E}" srcId="{B8C7FC1C-F202-4133-A52E-2C2508C868D8}" destId="{F057167F-D1A6-410B-901D-9973CF168FC7}" srcOrd="1" destOrd="0" parTransId="{6F696F2F-C46C-4CC4-8ABC-0EE8A74D2F3E}" sibTransId="{2AA8AEB0-4B0D-4C1F-BD66-61EEA9C299E5}"/>
    <dgm:cxn modelId="{31864735-E0C9-40CF-A5C6-514CE5E56EF1}" type="presOf" srcId="{6B7AB355-DFF7-41E9-BC66-3DAB4C7BD35A}" destId="{216949CF-F43C-446C-8B45-F4541C7B5C6D}" srcOrd="0" destOrd="1" presId="urn:microsoft.com/office/officeart/2018/5/layout/CenteredIconLabelDescriptionList"/>
    <dgm:cxn modelId="{258B913D-8DC1-4D19-93E0-8114A09194E6}" srcId="{DDEB13E8-EE6E-4C14-A74E-C7AD20F1FB88}" destId="{B8C7FC1C-F202-4133-A52E-2C2508C868D8}" srcOrd="1" destOrd="0" parTransId="{EC62E3B8-71C2-4F36-8C1C-2BD98018EB75}" sibTransId="{17BA99DA-B20B-4E01-87A2-C66AF5FB7512}"/>
    <dgm:cxn modelId="{A138BA5D-F145-4AAD-98A3-58DBA926C076}" srcId="{6F778941-E744-4BA9-93F2-BC2C496F4CCB}" destId="{32E0750B-C835-4ECD-A4CF-54F1DD5B1885}" srcOrd="4" destOrd="0" parTransId="{72CAF9D0-1CD4-4B72-8BDC-383085963E57}" sibTransId="{DBE25FB2-456B-4182-B848-0842F38C3787}"/>
    <dgm:cxn modelId="{0D21246C-6C9A-4A06-BFF5-874207D27926}" type="presOf" srcId="{32E0750B-C835-4ECD-A4CF-54F1DD5B1885}" destId="{216949CF-F43C-446C-8B45-F4541C7B5C6D}" srcOrd="0" destOrd="4" presId="urn:microsoft.com/office/officeart/2018/5/layout/CenteredIconLabelDescriptionList"/>
    <dgm:cxn modelId="{B278B66E-2FFE-4F1B-A1E4-9E2B7D351F33}" type="presOf" srcId="{DDEB13E8-EE6E-4C14-A74E-C7AD20F1FB88}" destId="{BEE9D86E-410A-4DA0-A49B-B786354A97C0}" srcOrd="0" destOrd="0" presId="urn:microsoft.com/office/officeart/2018/5/layout/CenteredIconLabelDescriptionList"/>
    <dgm:cxn modelId="{AD529350-37B3-45C5-AAF0-0E20EF4494DE}" srcId="{DDEB13E8-EE6E-4C14-A74E-C7AD20F1FB88}" destId="{6F778941-E744-4BA9-93F2-BC2C496F4CCB}" srcOrd="0" destOrd="0" parTransId="{2C377F10-9115-4BD5-9C11-DCD9A0CD9330}" sibTransId="{9DDF1E85-5D74-4CDA-AF69-DB73A6D11B99}"/>
    <dgm:cxn modelId="{EF715878-1558-4DFA-9CE1-6FB42DC61218}" srcId="{6F778941-E744-4BA9-93F2-BC2C496F4CCB}" destId="{D8BE50C1-251B-4759-87E0-4B2F1E850ADC}" srcOrd="0" destOrd="0" parTransId="{C580A383-7AB4-4C03-A988-85F7935DC527}" sibTransId="{1D2AEA1A-B6D3-4B97-87DE-ABBBB9D57C09}"/>
    <dgm:cxn modelId="{AD49648A-6AB9-4ED1-BCC1-6A9588C57174}" type="presOf" srcId="{B45755BA-ED2B-45EC-9A77-6A3E28EFBCF0}" destId="{216949CF-F43C-446C-8B45-F4541C7B5C6D}" srcOrd="0" destOrd="2" presId="urn:microsoft.com/office/officeart/2018/5/layout/CenteredIconLabelDescriptionList"/>
    <dgm:cxn modelId="{1A798590-F1DF-4C19-9B92-FA9BBB8A5B53}" type="presOf" srcId="{D8BE50C1-251B-4759-87E0-4B2F1E850ADC}" destId="{216949CF-F43C-446C-8B45-F4541C7B5C6D}" srcOrd="0" destOrd="0" presId="urn:microsoft.com/office/officeart/2018/5/layout/CenteredIconLabelDescriptionList"/>
    <dgm:cxn modelId="{FDEF0491-6835-40BC-9CA3-0B2277BFA45C}" srcId="{B8C7FC1C-F202-4133-A52E-2C2508C868D8}" destId="{6494B4A0-2792-445F-BF56-22910DFB6479}" srcOrd="0" destOrd="0" parTransId="{315F1BC7-0265-4A69-9C5D-F1D0A0B35880}" sibTransId="{7B75AA8C-81E7-4F54-A3E0-53046BEA53F5}"/>
    <dgm:cxn modelId="{A8159393-296C-4E59-9283-B7FEDD1CE775}" type="presOf" srcId="{6F778941-E744-4BA9-93F2-BC2C496F4CCB}" destId="{03F5FE94-89AE-4862-814A-3FE41A8A3873}" srcOrd="0" destOrd="0" presId="urn:microsoft.com/office/officeart/2018/5/layout/CenteredIconLabelDescriptionList"/>
    <dgm:cxn modelId="{3AB36DAD-B642-4525-947B-8391A0BB7E40}" type="presOf" srcId="{6494B4A0-2792-445F-BF56-22910DFB6479}" destId="{E1FA9449-C37A-4545-9107-D3DDEDE64DA0}" srcOrd="0" destOrd="0" presId="urn:microsoft.com/office/officeart/2018/5/layout/CenteredIconLabelDescriptionList"/>
    <dgm:cxn modelId="{C69E74B3-9442-490E-ADDC-1FB84C13CE68}" srcId="{6F778941-E744-4BA9-93F2-BC2C496F4CCB}" destId="{6B7AB355-DFF7-41E9-BC66-3DAB4C7BD35A}" srcOrd="1" destOrd="0" parTransId="{5559AE06-CF61-40F1-83CB-C23156CE750F}" sibTransId="{78C270FD-98E2-4C93-95D5-DF5EA7E52917}"/>
    <dgm:cxn modelId="{738E41B4-D51A-4509-BB23-D385E22C7B00}" type="presOf" srcId="{F057167F-D1A6-410B-901D-9973CF168FC7}" destId="{E1FA9449-C37A-4545-9107-D3DDEDE64DA0}" srcOrd="0" destOrd="1" presId="urn:microsoft.com/office/officeart/2018/5/layout/CenteredIconLabelDescriptionList"/>
    <dgm:cxn modelId="{70FB99C9-CF81-4F43-9ADB-06C3044A9FFC}" srcId="{6F778941-E744-4BA9-93F2-BC2C496F4CCB}" destId="{B45755BA-ED2B-45EC-9A77-6A3E28EFBCF0}" srcOrd="2" destOrd="0" parTransId="{1D004B14-8878-4BCF-8317-FACA522EAA59}" sibTransId="{BC2C3933-89CC-49D9-9336-39A4CDE4D91B}"/>
    <dgm:cxn modelId="{FC7F15D5-5412-45BD-B93B-246810EE801D}" type="presOf" srcId="{B8C7FC1C-F202-4133-A52E-2C2508C868D8}" destId="{9E45027B-FD2D-41E8-9EFB-AD4E6025ECEB}" srcOrd="0" destOrd="0" presId="urn:microsoft.com/office/officeart/2018/5/layout/CenteredIconLabelDescriptionList"/>
    <dgm:cxn modelId="{A95811DA-B705-4B64-AAE4-04EF1AA4C838}" srcId="{B8C7FC1C-F202-4133-A52E-2C2508C868D8}" destId="{6FEC2BE6-A313-4C3E-BD91-9432E481393C}" srcOrd="2" destOrd="0" parTransId="{16B0136B-5CBC-4A2B-A285-715C27CF3E04}" sibTransId="{EEA0A1E7-C7AF-452F-9400-3D2D0617F908}"/>
    <dgm:cxn modelId="{04A653EC-C408-44A6-890B-FA32B2921EFA}" type="presOf" srcId="{5E281E39-0D54-4E45-8DC8-5259C98F0A43}" destId="{216949CF-F43C-446C-8B45-F4541C7B5C6D}" srcOrd="0" destOrd="3" presId="urn:microsoft.com/office/officeart/2018/5/layout/CenteredIconLabelDescriptionList"/>
    <dgm:cxn modelId="{824D52EE-9FBB-487C-B735-E98B26C01080}" srcId="{6F778941-E744-4BA9-93F2-BC2C496F4CCB}" destId="{5E281E39-0D54-4E45-8DC8-5259C98F0A43}" srcOrd="3" destOrd="0" parTransId="{F56908E1-80F9-47C4-8C64-32ABB883C7EA}" sibTransId="{AFAB22CE-009E-4448-A5D1-71A00E79EA41}"/>
    <dgm:cxn modelId="{9E5EE4F8-A24E-4172-8DC0-2CBF124C8551}" type="presOf" srcId="{6FEC2BE6-A313-4C3E-BD91-9432E481393C}" destId="{E1FA9449-C37A-4545-9107-D3DDEDE64DA0}" srcOrd="0" destOrd="2" presId="urn:microsoft.com/office/officeart/2018/5/layout/CenteredIconLabelDescriptionList"/>
    <dgm:cxn modelId="{30B1F2F7-84D6-47A6-A03C-C135F68B31C0}" type="presParOf" srcId="{BEE9D86E-410A-4DA0-A49B-B786354A97C0}" destId="{AC145EEC-B113-4179-8BA6-42E8264A1069}" srcOrd="0" destOrd="0" presId="urn:microsoft.com/office/officeart/2018/5/layout/CenteredIconLabelDescriptionList"/>
    <dgm:cxn modelId="{C5A89996-FC6B-4354-AD40-F1CE2C8536C6}" type="presParOf" srcId="{AC145EEC-B113-4179-8BA6-42E8264A1069}" destId="{36ED70D4-44BF-4220-A454-FBC12A020E0C}" srcOrd="0" destOrd="0" presId="urn:microsoft.com/office/officeart/2018/5/layout/CenteredIconLabelDescriptionList"/>
    <dgm:cxn modelId="{58502F1D-FE16-4B1B-9609-AAA92D8A3287}" type="presParOf" srcId="{AC145EEC-B113-4179-8BA6-42E8264A1069}" destId="{00E58A4D-6647-4E9C-BA0B-5B8001212B8B}" srcOrd="1" destOrd="0" presId="urn:microsoft.com/office/officeart/2018/5/layout/CenteredIconLabelDescriptionList"/>
    <dgm:cxn modelId="{B004F92A-A9BD-4344-9DA2-E891E61534B5}" type="presParOf" srcId="{AC145EEC-B113-4179-8BA6-42E8264A1069}" destId="{03F5FE94-89AE-4862-814A-3FE41A8A3873}" srcOrd="2" destOrd="0" presId="urn:microsoft.com/office/officeart/2018/5/layout/CenteredIconLabelDescriptionList"/>
    <dgm:cxn modelId="{EAB1FA16-8198-496E-A430-AE6FC5A17BBC}" type="presParOf" srcId="{AC145EEC-B113-4179-8BA6-42E8264A1069}" destId="{214B27BB-B8C0-435D-BDBC-C1986ADBD99C}" srcOrd="3" destOrd="0" presId="urn:microsoft.com/office/officeart/2018/5/layout/CenteredIconLabelDescriptionList"/>
    <dgm:cxn modelId="{C4B08C40-43FB-4D41-8D46-4AB8F66F65FA}" type="presParOf" srcId="{AC145EEC-B113-4179-8BA6-42E8264A1069}" destId="{216949CF-F43C-446C-8B45-F4541C7B5C6D}" srcOrd="4" destOrd="0" presId="urn:microsoft.com/office/officeart/2018/5/layout/CenteredIconLabelDescriptionList"/>
    <dgm:cxn modelId="{6793E8C8-95EA-4AB9-B1B5-D3EFEF35F4BF}" type="presParOf" srcId="{BEE9D86E-410A-4DA0-A49B-B786354A97C0}" destId="{82583B79-69C6-4077-A3D6-005B65062C4A}" srcOrd="1" destOrd="0" presId="urn:microsoft.com/office/officeart/2018/5/layout/CenteredIconLabelDescriptionList"/>
    <dgm:cxn modelId="{F513283F-7F44-4C4F-AAC8-01BA839EF342}" type="presParOf" srcId="{BEE9D86E-410A-4DA0-A49B-B786354A97C0}" destId="{1F480754-B798-48DD-92DC-1232E9B8EAA2}" srcOrd="2" destOrd="0" presId="urn:microsoft.com/office/officeart/2018/5/layout/CenteredIconLabelDescriptionList"/>
    <dgm:cxn modelId="{9CE04A5F-D522-4CFF-9651-25F6DC966014}" type="presParOf" srcId="{1F480754-B798-48DD-92DC-1232E9B8EAA2}" destId="{D6A52022-D1A5-4145-BCF3-E6E8780A8E22}" srcOrd="0" destOrd="0" presId="urn:microsoft.com/office/officeart/2018/5/layout/CenteredIconLabelDescriptionList"/>
    <dgm:cxn modelId="{90E7DEEF-298D-4D13-8C87-BDD5A844BB49}" type="presParOf" srcId="{1F480754-B798-48DD-92DC-1232E9B8EAA2}" destId="{48C44E92-8378-4759-AE0F-E108173D21F6}" srcOrd="1" destOrd="0" presId="urn:microsoft.com/office/officeart/2018/5/layout/CenteredIconLabelDescriptionList"/>
    <dgm:cxn modelId="{3B4E8909-6BC7-4242-9F73-C710F375538E}" type="presParOf" srcId="{1F480754-B798-48DD-92DC-1232E9B8EAA2}" destId="{9E45027B-FD2D-41E8-9EFB-AD4E6025ECEB}" srcOrd="2" destOrd="0" presId="urn:microsoft.com/office/officeart/2018/5/layout/CenteredIconLabelDescriptionList"/>
    <dgm:cxn modelId="{51EC7406-B967-4424-83A3-D49552C5C8EA}" type="presParOf" srcId="{1F480754-B798-48DD-92DC-1232E9B8EAA2}" destId="{1D040ABF-7658-4128-B58B-BA3F39D662AF}" srcOrd="3" destOrd="0" presId="urn:microsoft.com/office/officeart/2018/5/layout/CenteredIconLabelDescriptionList"/>
    <dgm:cxn modelId="{8C132FE8-5383-4C32-B6AD-920F8F23D876}" type="presParOf" srcId="{1F480754-B798-48DD-92DC-1232E9B8EAA2}" destId="{E1FA9449-C37A-4545-9107-D3DDEDE64DA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AEC3E3-9FD2-4CB6-AC72-2BFF16A55FA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B794334-9EC3-4224-B571-DDA61B69D978}">
      <dgm:prSet/>
      <dgm:spPr/>
      <dgm:t>
        <a:bodyPr/>
        <a:lstStyle/>
        <a:p>
          <a:r>
            <a:rPr lang="en-US" dirty="0"/>
            <a:t>Project background and context: </a:t>
          </a:r>
          <a:r>
            <a:rPr lang="en-US" dirty="0" err="1"/>
            <a:t>SpaceY</a:t>
          </a:r>
          <a:r>
            <a:rPr lang="en-US" dirty="0"/>
            <a:t> is here to compete with SpaceX and show that Y much cooler than X!</a:t>
          </a:r>
        </a:p>
      </dgm:t>
    </dgm:pt>
    <dgm:pt modelId="{635A32DA-5968-46DB-8CFC-9C31B333B28F}" type="parTrans" cxnId="{907FB0B1-1036-4B13-A2F2-2CF3AFCDE430}">
      <dgm:prSet/>
      <dgm:spPr/>
      <dgm:t>
        <a:bodyPr/>
        <a:lstStyle/>
        <a:p>
          <a:endParaRPr lang="en-US"/>
        </a:p>
      </dgm:t>
    </dgm:pt>
    <dgm:pt modelId="{639BB5D4-8705-487B-A2CF-5EE372A40B1E}" type="sibTrans" cxnId="{907FB0B1-1036-4B13-A2F2-2CF3AFCDE430}">
      <dgm:prSet/>
      <dgm:spPr/>
      <dgm:t>
        <a:bodyPr/>
        <a:lstStyle/>
        <a:p>
          <a:endParaRPr lang="en-US"/>
        </a:p>
      </dgm:t>
    </dgm:pt>
    <dgm:pt modelId="{49C0033E-ED6C-4E8D-98FB-60883F0D929D}">
      <dgm:prSet/>
      <dgm:spPr/>
      <dgm:t>
        <a:bodyPr/>
        <a:lstStyle/>
        <a:p>
          <a:r>
            <a:rPr lang="en-US" dirty="0"/>
            <a:t>Problems: we want to predict the success of SpaceX’s mission based on the launch features.</a:t>
          </a:r>
        </a:p>
      </dgm:t>
    </dgm:pt>
    <dgm:pt modelId="{1D299037-2E76-4559-AEEB-4185119C83E5}" type="parTrans" cxnId="{631574EB-99DB-45C4-8DCA-A0EA76C6198C}">
      <dgm:prSet/>
      <dgm:spPr/>
      <dgm:t>
        <a:bodyPr/>
        <a:lstStyle/>
        <a:p>
          <a:endParaRPr lang="en-US"/>
        </a:p>
      </dgm:t>
    </dgm:pt>
    <dgm:pt modelId="{9700F116-9585-48E6-B4D2-A804D543C7CF}" type="sibTrans" cxnId="{631574EB-99DB-45C4-8DCA-A0EA76C6198C}">
      <dgm:prSet/>
      <dgm:spPr/>
      <dgm:t>
        <a:bodyPr/>
        <a:lstStyle/>
        <a:p>
          <a:endParaRPr lang="en-US"/>
        </a:p>
      </dgm:t>
    </dgm:pt>
    <dgm:pt modelId="{7B9906FA-57A0-47E4-A85D-0E05071A180A}" type="pres">
      <dgm:prSet presAssocID="{56AEC3E3-9FD2-4CB6-AC72-2BFF16A55FA9}" presName="root" presStyleCnt="0">
        <dgm:presLayoutVars>
          <dgm:dir/>
          <dgm:resizeHandles val="exact"/>
        </dgm:presLayoutVars>
      </dgm:prSet>
      <dgm:spPr/>
    </dgm:pt>
    <dgm:pt modelId="{A5CAFA2E-E431-4F1D-AC79-042E2F18E2AB}" type="pres">
      <dgm:prSet presAssocID="{BB794334-9EC3-4224-B571-DDA61B69D978}" presName="compNode" presStyleCnt="0"/>
      <dgm:spPr/>
    </dgm:pt>
    <dgm:pt modelId="{54609DC7-8F26-4DC5-B9A0-752929F5E15F}" type="pres">
      <dgm:prSet presAssocID="{BB794334-9EC3-4224-B571-DDA61B69D97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Космонавт"/>
        </a:ext>
      </dgm:extLst>
    </dgm:pt>
    <dgm:pt modelId="{BEAF4568-C786-45FD-AEC0-A87E92C83430}" type="pres">
      <dgm:prSet presAssocID="{BB794334-9EC3-4224-B571-DDA61B69D978}" presName="spaceRect" presStyleCnt="0"/>
      <dgm:spPr/>
    </dgm:pt>
    <dgm:pt modelId="{226ABD6C-9490-445F-BE9C-F864070D9884}" type="pres">
      <dgm:prSet presAssocID="{BB794334-9EC3-4224-B571-DDA61B69D978}" presName="textRect" presStyleLbl="revTx" presStyleIdx="0" presStyleCnt="2">
        <dgm:presLayoutVars>
          <dgm:chMax val="1"/>
          <dgm:chPref val="1"/>
        </dgm:presLayoutVars>
      </dgm:prSet>
      <dgm:spPr/>
    </dgm:pt>
    <dgm:pt modelId="{DFCD17D4-D013-47E7-954C-3EF5062D1F2E}" type="pres">
      <dgm:prSet presAssocID="{639BB5D4-8705-487B-A2CF-5EE372A40B1E}" presName="sibTrans" presStyleCnt="0"/>
      <dgm:spPr/>
    </dgm:pt>
    <dgm:pt modelId="{1799559C-8D59-4A99-A55C-DBB6C403EB16}" type="pres">
      <dgm:prSet presAssocID="{49C0033E-ED6C-4E8D-98FB-60883F0D929D}" presName="compNode" presStyleCnt="0"/>
      <dgm:spPr/>
    </dgm:pt>
    <dgm:pt modelId="{70A5A930-C916-4A60-9B86-25AF4381031C}" type="pres">
      <dgm:prSet presAssocID="{49C0033E-ED6C-4E8D-98FB-60883F0D929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Спутник"/>
        </a:ext>
      </dgm:extLst>
    </dgm:pt>
    <dgm:pt modelId="{E7670410-197B-4E43-997B-0AB35FF8A343}" type="pres">
      <dgm:prSet presAssocID="{49C0033E-ED6C-4E8D-98FB-60883F0D929D}" presName="spaceRect" presStyleCnt="0"/>
      <dgm:spPr/>
    </dgm:pt>
    <dgm:pt modelId="{D3EDD483-BC69-4958-98AF-2A4A1A32272B}" type="pres">
      <dgm:prSet presAssocID="{49C0033E-ED6C-4E8D-98FB-60883F0D929D}" presName="textRect" presStyleLbl="revTx" presStyleIdx="1" presStyleCnt="2">
        <dgm:presLayoutVars>
          <dgm:chMax val="1"/>
          <dgm:chPref val="1"/>
        </dgm:presLayoutVars>
      </dgm:prSet>
      <dgm:spPr/>
    </dgm:pt>
  </dgm:ptLst>
  <dgm:cxnLst>
    <dgm:cxn modelId="{4E13B33D-AF85-4E1B-BC74-06AFBD1588CA}" type="presOf" srcId="{BB794334-9EC3-4224-B571-DDA61B69D978}" destId="{226ABD6C-9490-445F-BE9C-F864070D9884}" srcOrd="0" destOrd="0" presId="urn:microsoft.com/office/officeart/2018/2/layout/IconLabelList"/>
    <dgm:cxn modelId="{7E0F74A9-D4D4-4E80-877A-874F52293965}" type="presOf" srcId="{56AEC3E3-9FD2-4CB6-AC72-2BFF16A55FA9}" destId="{7B9906FA-57A0-47E4-A85D-0E05071A180A}" srcOrd="0" destOrd="0" presId="urn:microsoft.com/office/officeart/2018/2/layout/IconLabelList"/>
    <dgm:cxn modelId="{907FB0B1-1036-4B13-A2F2-2CF3AFCDE430}" srcId="{56AEC3E3-9FD2-4CB6-AC72-2BFF16A55FA9}" destId="{BB794334-9EC3-4224-B571-DDA61B69D978}" srcOrd="0" destOrd="0" parTransId="{635A32DA-5968-46DB-8CFC-9C31B333B28F}" sibTransId="{639BB5D4-8705-487B-A2CF-5EE372A40B1E}"/>
    <dgm:cxn modelId="{6E3160BB-91A5-43DA-9B6D-5D406434D9ED}" type="presOf" srcId="{49C0033E-ED6C-4E8D-98FB-60883F0D929D}" destId="{D3EDD483-BC69-4958-98AF-2A4A1A32272B}" srcOrd="0" destOrd="0" presId="urn:microsoft.com/office/officeart/2018/2/layout/IconLabelList"/>
    <dgm:cxn modelId="{631574EB-99DB-45C4-8DCA-A0EA76C6198C}" srcId="{56AEC3E3-9FD2-4CB6-AC72-2BFF16A55FA9}" destId="{49C0033E-ED6C-4E8D-98FB-60883F0D929D}" srcOrd="1" destOrd="0" parTransId="{1D299037-2E76-4559-AEEB-4185119C83E5}" sibTransId="{9700F116-9585-48E6-B4D2-A804D543C7CF}"/>
    <dgm:cxn modelId="{57990407-0C07-4E07-939B-4075A9F702C0}" type="presParOf" srcId="{7B9906FA-57A0-47E4-A85D-0E05071A180A}" destId="{A5CAFA2E-E431-4F1D-AC79-042E2F18E2AB}" srcOrd="0" destOrd="0" presId="urn:microsoft.com/office/officeart/2018/2/layout/IconLabelList"/>
    <dgm:cxn modelId="{1A77644C-30D6-42B9-8EB6-493476E20B1B}" type="presParOf" srcId="{A5CAFA2E-E431-4F1D-AC79-042E2F18E2AB}" destId="{54609DC7-8F26-4DC5-B9A0-752929F5E15F}" srcOrd="0" destOrd="0" presId="urn:microsoft.com/office/officeart/2018/2/layout/IconLabelList"/>
    <dgm:cxn modelId="{8C528D23-1720-4049-86C5-23F546DA46DC}" type="presParOf" srcId="{A5CAFA2E-E431-4F1D-AC79-042E2F18E2AB}" destId="{BEAF4568-C786-45FD-AEC0-A87E92C83430}" srcOrd="1" destOrd="0" presId="urn:microsoft.com/office/officeart/2018/2/layout/IconLabelList"/>
    <dgm:cxn modelId="{949C70BE-9E6E-435B-9C5C-972F9D56D627}" type="presParOf" srcId="{A5CAFA2E-E431-4F1D-AC79-042E2F18E2AB}" destId="{226ABD6C-9490-445F-BE9C-F864070D9884}" srcOrd="2" destOrd="0" presId="urn:microsoft.com/office/officeart/2018/2/layout/IconLabelList"/>
    <dgm:cxn modelId="{50FA641F-ACF1-4680-8802-D7A2B311136D}" type="presParOf" srcId="{7B9906FA-57A0-47E4-A85D-0E05071A180A}" destId="{DFCD17D4-D013-47E7-954C-3EF5062D1F2E}" srcOrd="1" destOrd="0" presId="urn:microsoft.com/office/officeart/2018/2/layout/IconLabelList"/>
    <dgm:cxn modelId="{1AEAF576-71AA-471A-B419-79EF675E7EB2}" type="presParOf" srcId="{7B9906FA-57A0-47E4-A85D-0E05071A180A}" destId="{1799559C-8D59-4A99-A55C-DBB6C403EB16}" srcOrd="2" destOrd="0" presId="urn:microsoft.com/office/officeart/2018/2/layout/IconLabelList"/>
    <dgm:cxn modelId="{3260625B-AAA9-4757-A18B-9F862002E409}" type="presParOf" srcId="{1799559C-8D59-4A99-A55C-DBB6C403EB16}" destId="{70A5A930-C916-4A60-9B86-25AF4381031C}" srcOrd="0" destOrd="0" presId="urn:microsoft.com/office/officeart/2018/2/layout/IconLabelList"/>
    <dgm:cxn modelId="{BA481E64-3B5C-44D8-9E04-12EFD02DCA69}" type="presParOf" srcId="{1799559C-8D59-4A99-A55C-DBB6C403EB16}" destId="{E7670410-197B-4E43-997B-0AB35FF8A343}" srcOrd="1" destOrd="0" presId="urn:microsoft.com/office/officeart/2018/2/layout/IconLabelList"/>
    <dgm:cxn modelId="{B6A6D339-CF45-4355-BAAB-5BE6DE3061AA}" type="presParOf" srcId="{1799559C-8D59-4A99-A55C-DBB6C403EB16}" destId="{D3EDD483-BC69-4958-98AF-2A4A1A32272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D70D4-44BF-4220-A454-FBC12A020E0C}">
      <dsp:nvSpPr>
        <dsp:cNvPr id="0" name=""/>
        <dsp:cNvSpPr/>
      </dsp:nvSpPr>
      <dsp:spPr>
        <a:xfrm>
          <a:off x="1963800" y="4546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F5FE94-89AE-4862-814A-3FE41A8A3873}">
      <dsp:nvSpPr>
        <dsp:cNvPr id="0" name=""/>
        <dsp:cNvSpPr/>
      </dsp:nvSpPr>
      <dsp:spPr>
        <a:xfrm>
          <a:off x="559800" y="174066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b="1"/>
          </a:pPr>
          <a:r>
            <a:rPr lang="en-US" sz="2800" kern="1200"/>
            <a:t>Summary of methodologies:</a:t>
          </a:r>
        </a:p>
      </dsp:txBody>
      <dsp:txXfrm>
        <a:off x="559800" y="1740665"/>
        <a:ext cx="4320000" cy="648000"/>
      </dsp:txXfrm>
    </dsp:sp>
    <dsp:sp modelId="{216949CF-F43C-446C-8B45-F4541C7B5C6D}">
      <dsp:nvSpPr>
        <dsp:cNvPr id="0" name=""/>
        <dsp:cNvSpPr/>
      </dsp:nvSpPr>
      <dsp:spPr>
        <a:xfrm>
          <a:off x="559800" y="2473873"/>
          <a:ext cx="4320000" cy="1831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kern="1200" dirty="0"/>
            <a:t>- Collecting the data (with SpaceX API and web scraping)</a:t>
          </a:r>
        </a:p>
        <a:p>
          <a:pPr marL="0" lvl="0" indent="0" algn="l" defTabSz="755650">
            <a:lnSpc>
              <a:spcPct val="90000"/>
            </a:lnSpc>
            <a:spcBef>
              <a:spcPct val="0"/>
            </a:spcBef>
            <a:spcAft>
              <a:spcPct val="35000"/>
            </a:spcAft>
            <a:buFont typeface="Arial" panose="020B0604020202020204" pitchFamily="34" charset="0"/>
            <a:buNone/>
          </a:pPr>
          <a:r>
            <a:rPr lang="en-US" sz="1700" kern="1200" dirty="0"/>
            <a:t>- Data wrangling</a:t>
          </a:r>
        </a:p>
        <a:p>
          <a:pPr marL="0" lvl="0" indent="0" algn="l" defTabSz="755650">
            <a:lnSpc>
              <a:spcPct val="90000"/>
            </a:lnSpc>
            <a:spcBef>
              <a:spcPct val="0"/>
            </a:spcBef>
            <a:spcAft>
              <a:spcPct val="35000"/>
            </a:spcAft>
            <a:buFont typeface="Arial" panose="020B0604020202020204" pitchFamily="34" charset="0"/>
            <a:buNone/>
          </a:pPr>
          <a:r>
            <a:rPr lang="en-US" sz="1700" kern="1200" dirty="0"/>
            <a:t>- Exploratory Data Analysis (EDA)</a:t>
          </a:r>
        </a:p>
        <a:p>
          <a:pPr marL="0" lvl="0" indent="0" algn="l" defTabSz="755650">
            <a:lnSpc>
              <a:spcPct val="90000"/>
            </a:lnSpc>
            <a:spcBef>
              <a:spcPct val="0"/>
            </a:spcBef>
            <a:spcAft>
              <a:spcPct val="35000"/>
            </a:spcAft>
            <a:buFont typeface="Arial" panose="020B0604020202020204" pitchFamily="34" charset="0"/>
            <a:buNone/>
          </a:pPr>
          <a:r>
            <a:rPr lang="en-US" sz="1700" kern="1200" dirty="0"/>
            <a:t>- Interactive Visual Analytics and Dashboard</a:t>
          </a:r>
        </a:p>
        <a:p>
          <a:pPr marL="0" lvl="0" indent="0" algn="l" defTabSz="755650">
            <a:lnSpc>
              <a:spcPct val="90000"/>
            </a:lnSpc>
            <a:spcBef>
              <a:spcPct val="0"/>
            </a:spcBef>
            <a:spcAft>
              <a:spcPct val="35000"/>
            </a:spcAft>
            <a:buFont typeface="Arial" panose="020B0604020202020204" pitchFamily="34" charset="0"/>
            <a:buNone/>
          </a:pPr>
          <a:r>
            <a:rPr lang="en-US" sz="1700" kern="1200" dirty="0"/>
            <a:t>- Predictive Analysis (Classification)</a:t>
          </a:r>
        </a:p>
      </dsp:txBody>
      <dsp:txXfrm>
        <a:off x="559800" y="2473873"/>
        <a:ext cx="4320000" cy="1831996"/>
      </dsp:txXfrm>
    </dsp:sp>
    <dsp:sp modelId="{D6A52022-D1A5-4145-BCF3-E6E8780A8E22}">
      <dsp:nvSpPr>
        <dsp:cNvPr id="0" name=""/>
        <dsp:cNvSpPr/>
      </dsp:nvSpPr>
      <dsp:spPr>
        <a:xfrm>
          <a:off x="7039800" y="4546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45027B-FD2D-41E8-9EFB-AD4E6025ECEB}">
      <dsp:nvSpPr>
        <dsp:cNvPr id="0" name=""/>
        <dsp:cNvSpPr/>
      </dsp:nvSpPr>
      <dsp:spPr>
        <a:xfrm>
          <a:off x="5635800" y="174066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b="1"/>
          </a:pPr>
          <a:r>
            <a:rPr lang="en-US" sz="2800" kern="1200"/>
            <a:t>Summary of all results:</a:t>
          </a:r>
        </a:p>
      </dsp:txBody>
      <dsp:txXfrm>
        <a:off x="5635800" y="1740665"/>
        <a:ext cx="4320000" cy="648000"/>
      </dsp:txXfrm>
    </dsp:sp>
    <dsp:sp modelId="{E1FA9449-C37A-4545-9107-D3DDEDE64DA0}">
      <dsp:nvSpPr>
        <dsp:cNvPr id="0" name=""/>
        <dsp:cNvSpPr/>
      </dsp:nvSpPr>
      <dsp:spPr>
        <a:xfrm>
          <a:off x="5635800" y="2473873"/>
          <a:ext cx="4320000" cy="1831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kern="1200" dirty="0"/>
            <a:t>- The data was successfully collected and wrangled </a:t>
          </a:r>
        </a:p>
        <a:p>
          <a:pPr marL="0" lvl="0" indent="0" algn="l" defTabSz="755650">
            <a:lnSpc>
              <a:spcPct val="90000"/>
            </a:lnSpc>
            <a:spcBef>
              <a:spcPct val="0"/>
            </a:spcBef>
            <a:spcAft>
              <a:spcPct val="35000"/>
            </a:spcAft>
            <a:buFont typeface="Arial" panose="020B0604020202020204" pitchFamily="34" charset="0"/>
            <a:buNone/>
          </a:pPr>
          <a:r>
            <a:rPr lang="en-US" sz="1700" kern="1200" dirty="0"/>
            <a:t>- EDA and visual analytics showed the correlation between some features of the launches</a:t>
          </a:r>
        </a:p>
        <a:p>
          <a:pPr marL="0" lvl="0" indent="0" algn="l" defTabSz="755650">
            <a:lnSpc>
              <a:spcPct val="90000"/>
            </a:lnSpc>
            <a:spcBef>
              <a:spcPct val="0"/>
            </a:spcBef>
            <a:spcAft>
              <a:spcPct val="35000"/>
            </a:spcAft>
            <a:buFont typeface="Arial" panose="020B0604020202020204" pitchFamily="34" charset="0"/>
            <a:buNone/>
          </a:pPr>
          <a:r>
            <a:rPr lang="en-US" sz="1700" kern="1200" dirty="0"/>
            <a:t>- Classification models were able to achieve 83% accuracy.</a:t>
          </a:r>
        </a:p>
      </dsp:txBody>
      <dsp:txXfrm>
        <a:off x="5635800" y="2473873"/>
        <a:ext cx="4320000" cy="18319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09DC7-8F26-4DC5-B9A0-752929F5E15F}">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6ABD6C-9490-445F-BE9C-F864070D9884}">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Project background and context: </a:t>
          </a:r>
          <a:r>
            <a:rPr lang="en-US" sz="1700" kern="1200" dirty="0" err="1"/>
            <a:t>SpaceY</a:t>
          </a:r>
          <a:r>
            <a:rPr lang="en-US" sz="1700" kern="1200" dirty="0"/>
            <a:t> is here to compete with SpaceX and show that Y much cooler than X!</a:t>
          </a:r>
        </a:p>
      </dsp:txBody>
      <dsp:txXfrm>
        <a:off x="559800" y="3022743"/>
        <a:ext cx="4320000" cy="720000"/>
      </dsp:txXfrm>
    </dsp:sp>
    <dsp:sp modelId="{70A5A930-C916-4A60-9B86-25AF4381031C}">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EDD483-BC69-4958-98AF-2A4A1A32272B}">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Problems: we want to predict the success of SpaceX’s mission based on the launch features.</a:t>
          </a:r>
        </a:p>
      </dsp:txBody>
      <dsp:txXfrm>
        <a:off x="5635800" y="302274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9/8/2021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908915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www.coursera.org/learn/applied-data-science-capstone" TargetMode="External"/><Relationship Id="rId4" Type="http://schemas.openxmlformats.org/officeDocument/2006/relationships/hyperlink" Target="https://github.com/CaptainSeaSoul/DataScienceCoursera"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Ildar</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Ibiatov</a:t>
            </a:r>
            <a:endParaRPr lang="en-US" dirty="0">
              <a:solidFill>
                <a:schemeClr val="bg2"/>
              </a:solidFill>
              <a:latin typeface="Abadi"/>
              <a:ea typeface="SF Pro" pitchFamily="2" charset="0"/>
              <a:cs typeface="SF Pro" pitchFamily="2" charset="0"/>
            </a:endParaRPr>
          </a:p>
          <a:p>
            <a:r>
              <a:rPr lang="ru-RU" dirty="0">
                <a:solidFill>
                  <a:schemeClr val="bg2"/>
                </a:solidFill>
                <a:latin typeface="Abadi" panose="020B0604020104020204" pitchFamily="34" charset="0"/>
                <a:ea typeface="SF Pro" pitchFamily="2" charset="0"/>
                <a:cs typeface="SF Pro" pitchFamily="2" charset="0"/>
              </a:rPr>
              <a:t>08.09.2021</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After collecting the data, it needed to be processed. It had missing values and for the sake of convenience a few columns were added.</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URL: https://github.com/CaptainSeaSoul/DataScienceCoursera/blob/9f722cca907bf517d079aa984a1e88a1e1e0ba0c/Data%20Wrangling%20Lab.ipynb</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58720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most important part was to show the correlation between the features and the mission outcome. So, we built scatter, bar and linear plot to find the dependency.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https://github.com/CaptainSeaSoul/DataScienceCoursera/blob/19f02e426fb36f8b00c4d905341a146f65812aec/The%20EDA%20with%20Visualization%20lab.ipynb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4000"/>
            <a:ext cx="9745589" cy="46339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Here are some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queries that were performed:</a:t>
            </a:r>
          </a:p>
          <a:p>
            <a:pPr lvl="1">
              <a:lnSpc>
                <a:spcPct val="100000"/>
              </a:lnSpc>
              <a:spcBef>
                <a:spcPts val="1400"/>
              </a:spcBef>
            </a:pPr>
            <a:r>
              <a:rPr lang="en-US" sz="1800" dirty="0">
                <a:solidFill>
                  <a:schemeClr val="accent3">
                    <a:lumMod val="25000"/>
                  </a:schemeClr>
                </a:solidFill>
                <a:latin typeface="Abadi"/>
              </a:rPr>
              <a:t>The names of the unique launch sites in the space mission:</a:t>
            </a:r>
          </a:p>
          <a:p>
            <a:pPr lvl="1">
              <a:lnSpc>
                <a:spcPct val="100000"/>
              </a:lnSpc>
              <a:spcBef>
                <a:spcPts val="1400"/>
              </a:spcBef>
            </a:pPr>
            <a:r>
              <a:rPr lang="en-US" sz="1800" dirty="0">
                <a:solidFill>
                  <a:schemeClr val="accent3">
                    <a:lumMod val="25000"/>
                  </a:schemeClr>
                </a:solidFill>
                <a:latin typeface="Abadi"/>
              </a:rPr>
              <a:t>%</a:t>
            </a:r>
            <a:r>
              <a:rPr lang="en-US" sz="1800" dirty="0" err="1">
                <a:solidFill>
                  <a:schemeClr val="accent3">
                    <a:lumMod val="25000"/>
                  </a:schemeClr>
                </a:solidFill>
                <a:latin typeface="Abadi"/>
              </a:rPr>
              <a:t>sql</a:t>
            </a:r>
            <a:r>
              <a:rPr lang="en-US" sz="1800" dirty="0">
                <a:solidFill>
                  <a:schemeClr val="accent3">
                    <a:lumMod val="25000"/>
                  </a:schemeClr>
                </a:solidFill>
                <a:latin typeface="Abadi"/>
              </a:rPr>
              <a:t> select distinct(</a:t>
            </a:r>
            <a:r>
              <a:rPr lang="en-US" sz="1800" dirty="0" err="1">
                <a:solidFill>
                  <a:schemeClr val="accent3">
                    <a:lumMod val="25000"/>
                  </a:schemeClr>
                </a:solidFill>
                <a:latin typeface="Abadi"/>
              </a:rPr>
              <a:t>Launch_Site</a:t>
            </a:r>
            <a:r>
              <a:rPr lang="en-US" sz="1800" dirty="0">
                <a:solidFill>
                  <a:schemeClr val="accent3">
                    <a:lumMod val="25000"/>
                  </a:schemeClr>
                </a:solidFill>
                <a:latin typeface="Abadi"/>
              </a:rPr>
              <a:t>) from SPACEXDATASET</a:t>
            </a:r>
          </a:p>
          <a:p>
            <a:pPr lvl="1">
              <a:lnSpc>
                <a:spcPct val="100000"/>
              </a:lnSpc>
              <a:spcBef>
                <a:spcPts val="1400"/>
              </a:spcBef>
            </a:pPr>
            <a:r>
              <a:rPr lang="en-US" sz="1800" dirty="0">
                <a:solidFill>
                  <a:schemeClr val="accent3">
                    <a:lumMod val="25000"/>
                  </a:schemeClr>
                </a:solidFill>
                <a:latin typeface="Abadi"/>
              </a:rPr>
              <a:t>List the failed </a:t>
            </a:r>
            <a:r>
              <a:rPr lang="en-US" sz="1800" dirty="0" err="1">
                <a:solidFill>
                  <a:schemeClr val="accent3">
                    <a:lumMod val="25000"/>
                  </a:schemeClr>
                </a:solidFill>
                <a:latin typeface="Abadi"/>
              </a:rPr>
              <a:t>landing_outcomes</a:t>
            </a:r>
            <a:r>
              <a:rPr lang="en-US" sz="1800" dirty="0">
                <a:solidFill>
                  <a:schemeClr val="accent3">
                    <a:lumMod val="25000"/>
                  </a:schemeClr>
                </a:solidFill>
                <a:latin typeface="Abadi"/>
              </a:rPr>
              <a:t> in drone ship, their booster versions, and launch site names for in year 2015:</a:t>
            </a:r>
          </a:p>
          <a:p>
            <a:pPr lvl="1">
              <a:lnSpc>
                <a:spcPct val="100000"/>
              </a:lnSpc>
              <a:spcBef>
                <a:spcPts val="1400"/>
              </a:spcBef>
            </a:pPr>
            <a:r>
              <a:rPr lang="en-US" sz="1800" dirty="0">
                <a:solidFill>
                  <a:schemeClr val="accent3">
                    <a:lumMod val="25000"/>
                  </a:schemeClr>
                </a:solidFill>
                <a:latin typeface="Abadi"/>
              </a:rPr>
              <a:t>%</a:t>
            </a:r>
            <a:r>
              <a:rPr lang="en-US" sz="1800" dirty="0" err="1">
                <a:solidFill>
                  <a:schemeClr val="accent3">
                    <a:lumMod val="25000"/>
                  </a:schemeClr>
                </a:solidFill>
                <a:latin typeface="Abadi"/>
              </a:rPr>
              <a:t>sql</a:t>
            </a:r>
            <a:r>
              <a:rPr lang="en-US" sz="1800" dirty="0">
                <a:solidFill>
                  <a:schemeClr val="accent3">
                    <a:lumMod val="25000"/>
                  </a:schemeClr>
                </a:solidFill>
                <a:latin typeface="Abadi"/>
              </a:rPr>
              <a:t> select </a:t>
            </a:r>
            <a:r>
              <a:rPr lang="en-US" sz="1800" dirty="0" err="1">
                <a:solidFill>
                  <a:schemeClr val="accent3">
                    <a:lumMod val="25000"/>
                  </a:schemeClr>
                </a:solidFill>
                <a:latin typeface="Abadi"/>
              </a:rPr>
              <a:t>landing__outcome</a:t>
            </a:r>
            <a:r>
              <a:rPr lang="en-US" sz="1800" dirty="0">
                <a:solidFill>
                  <a:schemeClr val="accent3">
                    <a:lumMod val="25000"/>
                  </a:schemeClr>
                </a:solidFill>
                <a:latin typeface="Abadi"/>
              </a:rPr>
              <a:t>, </a:t>
            </a:r>
            <a:r>
              <a:rPr lang="en-US" sz="1800" dirty="0" err="1">
                <a:solidFill>
                  <a:schemeClr val="accent3">
                    <a:lumMod val="25000"/>
                  </a:schemeClr>
                </a:solidFill>
                <a:latin typeface="Abadi"/>
              </a:rPr>
              <a:t>booster_version</a:t>
            </a:r>
            <a:r>
              <a:rPr lang="en-US" sz="1800" dirty="0">
                <a:solidFill>
                  <a:schemeClr val="accent3">
                    <a:lumMod val="25000"/>
                  </a:schemeClr>
                </a:solidFill>
                <a:latin typeface="Abadi"/>
              </a:rPr>
              <a:t>, </a:t>
            </a:r>
            <a:r>
              <a:rPr lang="en-US" sz="1800" dirty="0" err="1">
                <a:solidFill>
                  <a:schemeClr val="accent3">
                    <a:lumMod val="25000"/>
                  </a:schemeClr>
                </a:solidFill>
                <a:latin typeface="Abadi"/>
              </a:rPr>
              <a:t>launch_site</a:t>
            </a:r>
            <a:r>
              <a:rPr lang="en-US" sz="1800" dirty="0">
                <a:solidFill>
                  <a:schemeClr val="accent3">
                    <a:lumMod val="25000"/>
                  </a:schemeClr>
                </a:solidFill>
                <a:latin typeface="Abadi"/>
              </a:rPr>
              <a:t> from SPACEXDATASET where </a:t>
            </a:r>
            <a:r>
              <a:rPr lang="en-US" sz="1800" dirty="0" err="1">
                <a:solidFill>
                  <a:schemeClr val="accent3">
                    <a:lumMod val="25000"/>
                  </a:schemeClr>
                </a:solidFill>
                <a:latin typeface="Abadi"/>
              </a:rPr>
              <a:t>landing__outcome</a:t>
            </a:r>
            <a:r>
              <a:rPr lang="en-US" sz="1800" dirty="0">
                <a:solidFill>
                  <a:schemeClr val="accent3">
                    <a:lumMod val="25000"/>
                  </a:schemeClr>
                </a:solidFill>
                <a:latin typeface="Abadi"/>
              </a:rPr>
              <a:t> = 'Failure (drone ship)' and YEAR(date) =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https://github.com/CaptainSeaSoul/DataScienceCoursera/blob/master/EDA%20with%20SQL%20lab.ipynb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order to better understand the correlation between the launch site and the outcome we built an interactive map. The map shows the circles of the sites and the markers of the launches. Markers are green or red depending on the outcome.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https://github.com/CaptainSeaSoul/DataScienceCoursera/blob/master/Interactive%20Visual%20Analytics%20with%20Folium%20lab.ipynb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interactive dashboard allows the user to choose the site and the payload to filter the graphs. The pie chart showed the success rate of the sites and the scatter plot showed the correlation between the payload and the outcome.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https://github.com/CaptainSeaSoul/DataScienceCoursera/blob/8614262d21362a0ab837523d25a1d0355618702d/spacex_dash_app.py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387535"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data was scaled and then I simply scored the performance of 4 classification algorithms and found the best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https://github.com/CaptainSeaSoul/DataScienceCoursera/blob/master/Machine%20Learning%20Prediction%20lab.ipynb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4098" name="Picture 2" descr="Create ML | Apple Developer Documentation">
            <a:extLst>
              <a:ext uri="{FF2B5EF4-FFF2-40B4-BE49-F238E27FC236}">
                <a16:creationId xmlns:a16="http://schemas.microsoft.com/office/drawing/2014/main" id="{103C4D8D-5520-4077-BD64-97D12E182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3773" y="1701223"/>
            <a:ext cx="435292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4" y="1807336"/>
            <a:ext cx="10930461" cy="4898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We found that orbit, launch site, payload, and the number of flight correlates with the outcome</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models were able to achieve 83% accuracy.</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122" name="Picture 2">
            <a:extLst>
              <a:ext uri="{FF2B5EF4-FFF2-40B4-BE49-F238E27FC236}">
                <a16:creationId xmlns:a16="http://schemas.microsoft.com/office/drawing/2014/main" id="{21E6F193-8A84-48BD-8950-D145BAE52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0891" y="2784167"/>
            <a:ext cx="5394758" cy="2521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Plot </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vs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higher the flight number higher the success rate.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Рисунок 5">
            <a:extLst>
              <a:ext uri="{FF2B5EF4-FFF2-40B4-BE49-F238E27FC236}">
                <a16:creationId xmlns:a16="http://schemas.microsoft.com/office/drawing/2014/main" id="{A16736E5-33BB-40B8-909D-2EDFF4C4C54C}"/>
              </a:ext>
            </a:extLst>
          </p:cNvPr>
          <p:cNvPicPr>
            <a:picLocks noChangeAspect="1"/>
          </p:cNvPicPr>
          <p:nvPr/>
        </p:nvPicPr>
        <p:blipFill>
          <a:blip r:embed="rId3"/>
          <a:stretch>
            <a:fillRect/>
          </a:stretch>
        </p:blipFill>
        <p:spPr>
          <a:xfrm>
            <a:off x="5675991" y="1304150"/>
            <a:ext cx="5539371" cy="4721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Payload vs. Launch Site. </a:t>
            </a:r>
            <a:r>
              <a:rPr lang="en-US" sz="2200" dirty="0">
                <a:solidFill>
                  <a:schemeClr val="accent3">
                    <a:lumMod val="25000"/>
                  </a:schemeClr>
                </a:solidFill>
                <a:latin typeface="Abadi" panose="020B0604020104020204" pitchFamily="34" charset="0"/>
              </a:rPr>
              <a:t>I see no strict patterns. It's hard to say if the payload mass affects the class.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Рисунок 5">
            <a:extLst>
              <a:ext uri="{FF2B5EF4-FFF2-40B4-BE49-F238E27FC236}">
                <a16:creationId xmlns:a16="http://schemas.microsoft.com/office/drawing/2014/main" id="{6B13118C-CC03-4F17-963E-1C8EA78539E6}"/>
              </a:ext>
            </a:extLst>
          </p:cNvPr>
          <p:cNvPicPr>
            <a:picLocks noChangeAspect="1"/>
          </p:cNvPicPr>
          <p:nvPr/>
        </p:nvPicPr>
        <p:blipFill>
          <a:blip r:embed="rId3"/>
          <a:stretch>
            <a:fillRect/>
          </a:stretch>
        </p:blipFill>
        <p:spPr>
          <a:xfrm>
            <a:off x="5542622" y="1370834"/>
            <a:ext cx="5661406" cy="467187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127068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B</a:t>
            </a:r>
            <a:r>
              <a:rPr lang="en-US" sz="2200" dirty="0" err="1">
                <a:solidFill>
                  <a:schemeClr val="accent3">
                    <a:lumMod val="25000"/>
                  </a:schemeClr>
                </a:solidFill>
                <a:latin typeface="Abadi" panose="020B0604020104020204" pitchFamily="34" charset="0"/>
              </a:rPr>
              <a:t>ar</a:t>
            </a:r>
            <a:r>
              <a:rPr lang="en-US" sz="2200" dirty="0">
                <a:solidFill>
                  <a:schemeClr val="accent3">
                    <a:lumMod val="25000"/>
                  </a:schemeClr>
                </a:solidFill>
                <a:latin typeface="Abadi" panose="020B0604020104020204" pitchFamily="34" charset="0"/>
              </a:rPr>
              <a:t> chart for the success rate of each orbit type.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Рисунок 5">
            <a:extLst>
              <a:ext uri="{FF2B5EF4-FFF2-40B4-BE49-F238E27FC236}">
                <a16:creationId xmlns:a16="http://schemas.microsoft.com/office/drawing/2014/main" id="{5679B520-97B8-4773-9935-9052DC868789}"/>
              </a:ext>
            </a:extLst>
          </p:cNvPr>
          <p:cNvPicPr>
            <a:picLocks noChangeAspect="1"/>
          </p:cNvPicPr>
          <p:nvPr/>
        </p:nvPicPr>
        <p:blipFill>
          <a:blip r:embed="rId3"/>
          <a:stretch>
            <a:fillRect/>
          </a:stretch>
        </p:blipFill>
        <p:spPr>
          <a:xfrm>
            <a:off x="5426918" y="1535855"/>
            <a:ext cx="5858693" cy="424874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Scatter point of Flight number vs. Orbit type. 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Рисунок 5">
            <a:extLst>
              <a:ext uri="{FF2B5EF4-FFF2-40B4-BE49-F238E27FC236}">
                <a16:creationId xmlns:a16="http://schemas.microsoft.com/office/drawing/2014/main" id="{EEAC734D-1520-4955-A672-1A83D595B327}"/>
              </a:ext>
            </a:extLst>
          </p:cNvPr>
          <p:cNvPicPr>
            <a:picLocks noChangeAspect="1"/>
          </p:cNvPicPr>
          <p:nvPr/>
        </p:nvPicPr>
        <p:blipFill>
          <a:blip r:embed="rId3"/>
          <a:stretch>
            <a:fillRect/>
          </a:stretch>
        </p:blipFill>
        <p:spPr>
          <a:xfrm>
            <a:off x="5361857" y="1339481"/>
            <a:ext cx="5821150" cy="479961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Scatter point of payload vs. orbit type. Heavy payloads have a negative influence on GTO orbits and positive on LEO and Polar LEO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Рисунок 5">
            <a:extLst>
              <a:ext uri="{FF2B5EF4-FFF2-40B4-BE49-F238E27FC236}">
                <a16:creationId xmlns:a16="http://schemas.microsoft.com/office/drawing/2014/main" id="{D4F2B761-EE2C-4BC0-94D9-77C02E7633AC}"/>
              </a:ext>
            </a:extLst>
          </p:cNvPr>
          <p:cNvPicPr>
            <a:picLocks noChangeAspect="1"/>
          </p:cNvPicPr>
          <p:nvPr/>
        </p:nvPicPr>
        <p:blipFill>
          <a:blip r:embed="rId3"/>
          <a:stretch>
            <a:fillRect/>
          </a:stretch>
        </p:blipFill>
        <p:spPr>
          <a:xfrm>
            <a:off x="5864771" y="1410549"/>
            <a:ext cx="5318236" cy="432520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L</a:t>
            </a:r>
            <a:r>
              <a:rPr lang="en-US" sz="2200" dirty="0" err="1">
                <a:solidFill>
                  <a:schemeClr val="accent3">
                    <a:lumMod val="25000"/>
                  </a:schemeClr>
                </a:solidFill>
                <a:latin typeface="Abadi" panose="020B0604020104020204" pitchFamily="34" charset="0"/>
              </a:rPr>
              <a:t>ine</a:t>
            </a:r>
            <a:r>
              <a:rPr lang="en-US" sz="2200" dirty="0">
                <a:solidFill>
                  <a:schemeClr val="accent3">
                    <a:lumMod val="25000"/>
                  </a:schemeClr>
                </a:solidFill>
                <a:latin typeface="Abadi" panose="020B0604020104020204" pitchFamily="34" charset="0"/>
              </a:rPr>
              <a:t> chart of yearly average success rate. Where x axis is the extracted year and y axis is the success rate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Рисунок 5">
            <a:extLst>
              <a:ext uri="{FF2B5EF4-FFF2-40B4-BE49-F238E27FC236}">
                <a16:creationId xmlns:a16="http://schemas.microsoft.com/office/drawing/2014/main" id="{8E213A46-D78D-429A-97F1-34FF5CFD96B5}"/>
              </a:ext>
            </a:extLst>
          </p:cNvPr>
          <p:cNvPicPr>
            <a:picLocks noChangeAspect="1"/>
          </p:cNvPicPr>
          <p:nvPr/>
        </p:nvPicPr>
        <p:blipFill>
          <a:blip r:embed="rId3"/>
          <a:stretch>
            <a:fillRect/>
          </a:stretch>
        </p:blipFill>
        <p:spPr>
          <a:xfrm>
            <a:off x="5486132" y="1946971"/>
            <a:ext cx="6201640" cy="393437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84555" cy="46563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table with all the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Рисунок 5">
            <a:extLst>
              <a:ext uri="{FF2B5EF4-FFF2-40B4-BE49-F238E27FC236}">
                <a16:creationId xmlns:a16="http://schemas.microsoft.com/office/drawing/2014/main" id="{8DE9602C-E2E3-44D6-BD22-C28D215ADCBE}"/>
              </a:ext>
            </a:extLst>
          </p:cNvPr>
          <p:cNvPicPr>
            <a:picLocks noChangeAspect="1"/>
          </p:cNvPicPr>
          <p:nvPr/>
        </p:nvPicPr>
        <p:blipFill>
          <a:blip r:embed="rId3"/>
          <a:stretch>
            <a:fillRect/>
          </a:stretch>
        </p:blipFill>
        <p:spPr>
          <a:xfrm>
            <a:off x="8372579" y="1562582"/>
            <a:ext cx="2743200" cy="373283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3889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Рисунок 5">
            <a:extLst>
              <a:ext uri="{FF2B5EF4-FFF2-40B4-BE49-F238E27FC236}">
                <a16:creationId xmlns:a16="http://schemas.microsoft.com/office/drawing/2014/main" id="{4825893C-A2DB-42E3-BDA1-3C199CBAA9B7}"/>
              </a:ext>
            </a:extLst>
          </p:cNvPr>
          <p:cNvPicPr>
            <a:picLocks noChangeAspect="1"/>
          </p:cNvPicPr>
          <p:nvPr/>
        </p:nvPicPr>
        <p:blipFill>
          <a:blip r:embed="rId3"/>
          <a:stretch>
            <a:fillRect/>
          </a:stretch>
        </p:blipFill>
        <p:spPr>
          <a:xfrm>
            <a:off x="462455" y="2942897"/>
            <a:ext cx="10064531" cy="363175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4400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Total payload carried by boosters from NASA: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67583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version F9 v1.1: 2534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62832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dates of the first successful landing outcome on ground pad: 2015-12-22.</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756545" cy="102954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names of boosters which have successfully landed on drone ship and had payload mass greater than 4000 but less than 6000</a:t>
            </a:r>
            <a:r>
              <a:rPr lang="en-US" sz="2200" dirty="0">
                <a:solidFill>
                  <a:schemeClr val="accent3">
                    <a:lumMod val="25000"/>
                  </a:schemeClr>
                </a:solidFill>
                <a:latin typeface="Abadi" panose="020B0604020104020204" pitchFamily="34" charset="0"/>
              </a:rPr>
              <a:t>.</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Рисунок 5">
            <a:extLst>
              <a:ext uri="{FF2B5EF4-FFF2-40B4-BE49-F238E27FC236}">
                <a16:creationId xmlns:a16="http://schemas.microsoft.com/office/drawing/2014/main" id="{CB91C5E3-62C0-407C-A7BB-4694BE02FEC9}"/>
              </a:ext>
            </a:extLst>
          </p:cNvPr>
          <p:cNvPicPr>
            <a:picLocks noChangeAspect="1"/>
          </p:cNvPicPr>
          <p:nvPr/>
        </p:nvPicPr>
        <p:blipFill>
          <a:blip r:embed="rId3"/>
          <a:stretch>
            <a:fillRect/>
          </a:stretch>
        </p:blipFill>
        <p:spPr>
          <a:xfrm>
            <a:off x="7078670" y="2836084"/>
            <a:ext cx="2597155" cy="318948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Executive Summary</a:t>
            </a:r>
          </a:p>
        </p:txBody>
      </p:sp>
      <p:sp>
        <p:nvSpPr>
          <p:cNvPr id="27" name="Rectangle 2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graphicFrame>
        <p:nvGraphicFramePr>
          <p:cNvPr id="21" name="Content Placeholder 2">
            <a:extLst>
              <a:ext uri="{FF2B5EF4-FFF2-40B4-BE49-F238E27FC236}">
                <a16:creationId xmlns:a16="http://schemas.microsoft.com/office/drawing/2014/main" id="{DF9EE0C2-3389-43D3-9F96-A621525EE953}"/>
              </a:ext>
            </a:extLst>
          </p:cNvPr>
          <p:cNvGraphicFramePr/>
          <p:nvPr>
            <p:extLst>
              <p:ext uri="{D42A27DB-BD31-4B8C-83A1-F6EECF244321}">
                <p14:modId xmlns:p14="http://schemas.microsoft.com/office/powerpoint/2010/main" val="33989812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5226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Рисунок 5">
            <a:extLst>
              <a:ext uri="{FF2B5EF4-FFF2-40B4-BE49-F238E27FC236}">
                <a16:creationId xmlns:a16="http://schemas.microsoft.com/office/drawing/2014/main" id="{18EFA306-3E98-4C1D-8F9B-912D46D0D3E9}"/>
              </a:ext>
            </a:extLst>
          </p:cNvPr>
          <p:cNvPicPr>
            <a:picLocks noChangeAspect="1"/>
          </p:cNvPicPr>
          <p:nvPr/>
        </p:nvPicPr>
        <p:blipFill>
          <a:blip r:embed="rId3"/>
          <a:stretch>
            <a:fillRect/>
          </a:stretch>
        </p:blipFill>
        <p:spPr>
          <a:xfrm>
            <a:off x="4515540" y="3429000"/>
            <a:ext cx="6037813" cy="259657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400357"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Рисунок 5">
            <a:extLst>
              <a:ext uri="{FF2B5EF4-FFF2-40B4-BE49-F238E27FC236}">
                <a16:creationId xmlns:a16="http://schemas.microsoft.com/office/drawing/2014/main" id="{1EB96627-1CDA-4CCF-9F4D-FB00CEC2C75B}"/>
              </a:ext>
            </a:extLst>
          </p:cNvPr>
          <p:cNvPicPr>
            <a:picLocks noChangeAspect="1"/>
          </p:cNvPicPr>
          <p:nvPr/>
        </p:nvPicPr>
        <p:blipFill>
          <a:blip r:embed="rId3"/>
          <a:stretch>
            <a:fillRect/>
          </a:stretch>
        </p:blipFill>
        <p:spPr>
          <a:xfrm>
            <a:off x="8699398" y="2521109"/>
            <a:ext cx="1386974" cy="414488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6686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Рисунок 5">
            <a:extLst>
              <a:ext uri="{FF2B5EF4-FFF2-40B4-BE49-F238E27FC236}">
                <a16:creationId xmlns:a16="http://schemas.microsoft.com/office/drawing/2014/main" id="{F027BE3E-D862-439E-8FE3-713A71B1691D}"/>
              </a:ext>
            </a:extLst>
          </p:cNvPr>
          <p:cNvPicPr>
            <a:picLocks noChangeAspect="1"/>
          </p:cNvPicPr>
          <p:nvPr/>
        </p:nvPicPr>
        <p:blipFill>
          <a:blip r:embed="rId3"/>
          <a:stretch>
            <a:fillRect/>
          </a:stretch>
        </p:blipFill>
        <p:spPr>
          <a:xfrm>
            <a:off x="2042204" y="3063737"/>
            <a:ext cx="8473395" cy="231409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4293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Рисунок 5">
            <a:extLst>
              <a:ext uri="{FF2B5EF4-FFF2-40B4-BE49-F238E27FC236}">
                <a16:creationId xmlns:a16="http://schemas.microsoft.com/office/drawing/2014/main" id="{050FB099-FD6F-4576-9D50-F82CCCE9B87A}"/>
              </a:ext>
            </a:extLst>
          </p:cNvPr>
          <p:cNvPicPr>
            <a:picLocks noChangeAspect="1"/>
          </p:cNvPicPr>
          <p:nvPr/>
        </p:nvPicPr>
        <p:blipFill>
          <a:blip r:embed="rId3"/>
          <a:stretch>
            <a:fillRect/>
          </a:stretch>
        </p:blipFill>
        <p:spPr>
          <a:xfrm>
            <a:off x="6829779" y="2739755"/>
            <a:ext cx="2962688" cy="348663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94556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map shows the launch sites. One is placed on the west and the rest on the east. All are next to a coastline. </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US Launch Sites</a:t>
            </a:r>
          </a:p>
        </p:txBody>
      </p:sp>
      <p:pic>
        <p:nvPicPr>
          <p:cNvPr id="6" name="Рисунок 5">
            <a:extLst>
              <a:ext uri="{FF2B5EF4-FFF2-40B4-BE49-F238E27FC236}">
                <a16:creationId xmlns:a16="http://schemas.microsoft.com/office/drawing/2014/main" id="{3461B219-D7A6-48C0-AE8B-1A6DF78D4F60}"/>
              </a:ext>
            </a:extLst>
          </p:cNvPr>
          <p:cNvPicPr>
            <a:picLocks noChangeAspect="1"/>
          </p:cNvPicPr>
          <p:nvPr/>
        </p:nvPicPr>
        <p:blipFill>
          <a:blip r:embed="rId3"/>
          <a:stretch>
            <a:fillRect/>
          </a:stretch>
        </p:blipFill>
        <p:spPr>
          <a:xfrm>
            <a:off x="835855" y="2771192"/>
            <a:ext cx="8790227" cy="376042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913857" cy="1020212"/>
          </a:xfrm>
          <a:prstGeom prst="rect">
            <a:avLst/>
          </a:prstGeom>
        </p:spPr>
        <p:txBody>
          <a:bodyPr lIns="91440" tIns="45720" rIns="91440" bIns="45720" anchor="t">
            <a:normAutofit fontScale="92500" lnSpcReduction="20000"/>
          </a:bodyPr>
          <a:lstStyle/>
          <a:p>
            <a:pPr marL="0" indent="0">
              <a:spcBef>
                <a:spcPts val="1400"/>
              </a:spcBef>
              <a:buNone/>
            </a:pPr>
            <a:r>
              <a:rPr lang="en-US" dirty="0">
                <a:solidFill>
                  <a:schemeClr val="accent3">
                    <a:lumMod val="25000"/>
                  </a:schemeClr>
                </a:solidFill>
              </a:rPr>
              <a:t>This map shows the amount of the launches performed at each launch site. The markers on the east are clustered so we sea there are 46 launches from 3 sites.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Number of Launches at the Sites</a:t>
            </a:r>
          </a:p>
        </p:txBody>
      </p:sp>
      <p:pic>
        <p:nvPicPr>
          <p:cNvPr id="7" name="Рисунок 6">
            <a:extLst>
              <a:ext uri="{FF2B5EF4-FFF2-40B4-BE49-F238E27FC236}">
                <a16:creationId xmlns:a16="http://schemas.microsoft.com/office/drawing/2014/main" id="{DDD71B77-5D8D-465C-9A99-3C707808B807}"/>
              </a:ext>
            </a:extLst>
          </p:cNvPr>
          <p:cNvPicPr>
            <a:picLocks noChangeAspect="1"/>
          </p:cNvPicPr>
          <p:nvPr/>
        </p:nvPicPr>
        <p:blipFill>
          <a:blip r:embed="rId3"/>
          <a:stretch>
            <a:fillRect/>
          </a:stretch>
        </p:blipFill>
        <p:spPr>
          <a:xfrm>
            <a:off x="531844" y="2911152"/>
            <a:ext cx="10152023" cy="365729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175656"/>
            <a:ext cx="10939908" cy="1064081"/>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map shows more details about the eastern sites. It shows the distance to the closed railway and the town. It also uses colored markers to show launching attempts where green is success and red is failure.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East sites attempts</a:t>
            </a:r>
          </a:p>
        </p:txBody>
      </p:sp>
      <p:pic>
        <p:nvPicPr>
          <p:cNvPr id="7" name="Рисунок 6">
            <a:extLst>
              <a:ext uri="{FF2B5EF4-FFF2-40B4-BE49-F238E27FC236}">
                <a16:creationId xmlns:a16="http://schemas.microsoft.com/office/drawing/2014/main" id="{C4E0C57F-745A-4BDF-9120-8788FFA8DA7A}"/>
              </a:ext>
            </a:extLst>
          </p:cNvPr>
          <p:cNvPicPr>
            <a:picLocks noChangeAspect="1"/>
          </p:cNvPicPr>
          <p:nvPr/>
        </p:nvPicPr>
        <p:blipFill>
          <a:blip r:embed="rId3"/>
          <a:stretch>
            <a:fillRect/>
          </a:stretch>
        </p:blipFill>
        <p:spPr>
          <a:xfrm>
            <a:off x="604787" y="2455533"/>
            <a:ext cx="8669841" cy="418489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9382" y="1508384"/>
            <a:ext cx="9745589" cy="82426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pie chart shows total success launches ration by each site. We can see that CCAFS LC-40 has 29.2% success launches, KSC LC-39A has 41.7% - the most.</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4" name="Рисунок 3">
            <a:extLst>
              <a:ext uri="{FF2B5EF4-FFF2-40B4-BE49-F238E27FC236}">
                <a16:creationId xmlns:a16="http://schemas.microsoft.com/office/drawing/2014/main" id="{F2D36C10-8B9E-418A-8712-F250723CED2E}"/>
              </a:ext>
            </a:extLst>
          </p:cNvPr>
          <p:cNvPicPr>
            <a:picLocks noChangeAspect="1"/>
          </p:cNvPicPr>
          <p:nvPr/>
        </p:nvPicPr>
        <p:blipFill>
          <a:blip r:embed="rId3"/>
          <a:stretch>
            <a:fillRect/>
          </a:stretch>
        </p:blipFill>
        <p:spPr>
          <a:xfrm>
            <a:off x="556962" y="2949207"/>
            <a:ext cx="10341193" cy="347800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Introduction</a:t>
            </a:r>
          </a:p>
        </p:txBody>
      </p:sp>
      <p:sp>
        <p:nvSpPr>
          <p:cNvPr id="27" name="Rectangle 2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graphicFrame>
        <p:nvGraphicFramePr>
          <p:cNvPr id="21" name="Content Placeholder 2">
            <a:extLst>
              <a:ext uri="{FF2B5EF4-FFF2-40B4-BE49-F238E27FC236}">
                <a16:creationId xmlns:a16="http://schemas.microsoft.com/office/drawing/2014/main" id="{79CCF213-CB17-4BD6-B8F3-532B2DAE4675}"/>
              </a:ext>
            </a:extLst>
          </p:cNvPr>
          <p:cNvGraphicFramePr/>
          <p:nvPr>
            <p:extLst>
              <p:ext uri="{D42A27DB-BD31-4B8C-83A1-F6EECF244321}">
                <p14:modId xmlns:p14="http://schemas.microsoft.com/office/powerpoint/2010/main" val="5575124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88025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Piechart</a:t>
            </a:r>
            <a:r>
              <a:rPr lang="en-US" dirty="0">
                <a:solidFill>
                  <a:srgbClr val="0B49CB"/>
                </a:solidFill>
                <a:latin typeface="Abadi"/>
              </a:rPr>
              <a:t> for the KSC LC-39A</a:t>
            </a:r>
          </a:p>
        </p:txBody>
      </p:sp>
      <p:pic>
        <p:nvPicPr>
          <p:cNvPr id="4" name="Рисунок 3">
            <a:extLst>
              <a:ext uri="{FF2B5EF4-FFF2-40B4-BE49-F238E27FC236}">
                <a16:creationId xmlns:a16="http://schemas.microsoft.com/office/drawing/2014/main" id="{DD3AB801-8BA6-480D-A9DE-87BCEF580702}"/>
              </a:ext>
            </a:extLst>
          </p:cNvPr>
          <p:cNvPicPr>
            <a:picLocks noChangeAspect="1"/>
          </p:cNvPicPr>
          <p:nvPr/>
        </p:nvPicPr>
        <p:blipFill>
          <a:blip r:embed="rId3"/>
          <a:stretch>
            <a:fillRect/>
          </a:stretch>
        </p:blipFill>
        <p:spPr>
          <a:xfrm>
            <a:off x="452850" y="2509513"/>
            <a:ext cx="11149922" cy="351606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149607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Screenshot of Payload vs. Launch Outcome scatter plot for all sites. It is visible that FT booster has the largest success rate. V1.1 has the least. When payload is high the success rate diminishes.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Success Rate For All</a:t>
            </a:r>
          </a:p>
        </p:txBody>
      </p:sp>
      <p:pic>
        <p:nvPicPr>
          <p:cNvPr id="4" name="Рисунок 3">
            <a:extLst>
              <a:ext uri="{FF2B5EF4-FFF2-40B4-BE49-F238E27FC236}">
                <a16:creationId xmlns:a16="http://schemas.microsoft.com/office/drawing/2014/main" id="{3ADA4BB2-21AF-4C74-A15E-2970C5F32AD7}"/>
              </a:ext>
            </a:extLst>
          </p:cNvPr>
          <p:cNvPicPr>
            <a:picLocks noChangeAspect="1"/>
          </p:cNvPicPr>
          <p:nvPr/>
        </p:nvPicPr>
        <p:blipFill>
          <a:blip r:embed="rId3"/>
          <a:stretch>
            <a:fillRect/>
          </a:stretch>
        </p:blipFill>
        <p:spPr>
          <a:xfrm>
            <a:off x="230918" y="3135086"/>
            <a:ext cx="10318893" cy="344869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10" name="Диаграмма 9">
            <a:extLst>
              <a:ext uri="{FF2B5EF4-FFF2-40B4-BE49-F238E27FC236}">
                <a16:creationId xmlns:a16="http://schemas.microsoft.com/office/drawing/2014/main" id="{993FF7D8-C164-4215-8357-CAEA429226B8}"/>
              </a:ext>
            </a:extLst>
          </p:cNvPr>
          <p:cNvGraphicFramePr/>
          <p:nvPr>
            <p:extLst>
              <p:ext uri="{D42A27DB-BD31-4B8C-83A1-F6EECF244321}">
                <p14:modId xmlns:p14="http://schemas.microsoft.com/office/powerpoint/2010/main" val="3058015244"/>
              </p:ext>
            </p:extLst>
          </p:nvPr>
        </p:nvGraphicFramePr>
        <p:xfrm>
          <a:off x="1726163" y="1371600"/>
          <a:ext cx="8433837" cy="47667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76705" y="1329612"/>
            <a:ext cx="9477960" cy="85375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the models perform equally well on this dataset and produce the same confusion matrix.</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Рисунок 2">
            <a:extLst>
              <a:ext uri="{FF2B5EF4-FFF2-40B4-BE49-F238E27FC236}">
                <a16:creationId xmlns:a16="http://schemas.microsoft.com/office/drawing/2014/main" id="{F2D725C3-15B6-43AE-BEA1-70F0DB4C9C0F}"/>
              </a:ext>
            </a:extLst>
          </p:cNvPr>
          <p:cNvPicPr>
            <a:picLocks noChangeAspect="1"/>
          </p:cNvPicPr>
          <p:nvPr/>
        </p:nvPicPr>
        <p:blipFill>
          <a:blip r:embed="rId3"/>
          <a:stretch>
            <a:fillRect/>
          </a:stretch>
        </p:blipFill>
        <p:spPr>
          <a:xfrm>
            <a:off x="4201592" y="2006082"/>
            <a:ext cx="6018725" cy="45822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034953" y="1533876"/>
            <a:ext cx="727862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Problem: we want to predict the success of SpaceX’s mission based on the launch features. The analysis of the data shows that we can predict the outcome of the mission based on the features such as payload mass, booster, launch site. </a:t>
            </a:r>
          </a:p>
          <a:p>
            <a:pPr>
              <a:lnSpc>
                <a:spcPct val="100000"/>
              </a:lnSpc>
              <a:spcBef>
                <a:spcPts val="1400"/>
              </a:spcBef>
            </a:pPr>
            <a:r>
              <a:rPr lang="en-US" sz="2200" dirty="0">
                <a:solidFill>
                  <a:schemeClr val="accent3">
                    <a:lumMod val="25000"/>
                  </a:schemeClr>
                </a:solidFill>
                <a:latin typeface="Abadi" panose="020B0604020104020204" pitchFamily="34" charset="0"/>
              </a:rPr>
              <a:t>We created 4 models for classification and trained them on our data. Now it’s possible to predict the launch outcome with estimated accuracy of 83%.</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My repository with all the notebooks: </a:t>
            </a:r>
            <a:r>
              <a:rPr lang="en-US" sz="2200" dirty="0">
                <a:solidFill>
                  <a:schemeClr val="accent3">
                    <a:lumMod val="25000"/>
                  </a:schemeClr>
                </a:solidFill>
                <a:latin typeface="Abadi" panose="020B0604020104020204" pitchFamily="34" charset="0"/>
                <a:hlinkClick r:id="rId4"/>
              </a:rPr>
              <a:t>https://github.com/CaptainSeaSoul/DataScienceCoursera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As a main platform I used IBM cloud where I ran all the notebooks (in IBM Watson). I stored data in DB2.</a:t>
            </a:r>
          </a:p>
          <a:p>
            <a:pPr>
              <a:lnSpc>
                <a:spcPct val="100000"/>
              </a:lnSpc>
              <a:spcBef>
                <a:spcPts val="1400"/>
              </a:spcBef>
            </a:pPr>
            <a:r>
              <a:rPr lang="en-US" sz="2200" dirty="0">
                <a:solidFill>
                  <a:schemeClr val="accent3">
                    <a:lumMod val="25000"/>
                  </a:schemeClr>
                </a:solidFill>
                <a:latin typeface="Abadi" panose="020B0604020104020204" pitchFamily="34" charset="0"/>
              </a:rPr>
              <a:t>This presentation is </a:t>
            </a:r>
            <a:r>
              <a:rPr lang="en-US" sz="2200">
                <a:solidFill>
                  <a:schemeClr val="accent3">
                    <a:lumMod val="25000"/>
                  </a:schemeClr>
                </a:solidFill>
                <a:latin typeface="Abadi" panose="020B0604020104020204" pitchFamily="34" charset="0"/>
              </a:rPr>
              <a:t>my assignment for </a:t>
            </a:r>
            <a:r>
              <a:rPr lang="en-US" sz="2200" dirty="0">
                <a:solidFill>
                  <a:schemeClr val="accent3">
                    <a:lumMod val="25000"/>
                  </a:schemeClr>
                </a:solidFill>
                <a:latin typeface="Abadi" panose="020B0604020104020204" pitchFamily="34" charset="0"/>
              </a:rPr>
              <a:t>Applied Data Science </a:t>
            </a:r>
            <a:r>
              <a:rPr lang="en-US" sz="2200">
                <a:solidFill>
                  <a:schemeClr val="accent3">
                    <a:lumMod val="25000"/>
                  </a:schemeClr>
                </a:solidFill>
                <a:latin typeface="Abadi" panose="020B0604020104020204" pitchFamily="34" charset="0"/>
              </a:rPr>
              <a:t>Capstone course: </a:t>
            </a:r>
            <a:r>
              <a:rPr lang="en-US" sz="2200" dirty="0">
                <a:solidFill>
                  <a:schemeClr val="accent3">
                    <a:lumMod val="25000"/>
                  </a:schemeClr>
                </a:solidFill>
                <a:latin typeface="Abadi" panose="020B0604020104020204" pitchFamily="34" charset="0"/>
                <a:hlinkClick r:id="rId5"/>
              </a:rPr>
              <a:t>https://www.coursera.org/learn</a:t>
            </a:r>
            <a:r>
              <a:rPr lang="en-US" sz="2200">
                <a:solidFill>
                  <a:schemeClr val="accent3">
                    <a:lumMod val="25000"/>
                  </a:schemeClr>
                </a:solidFill>
                <a:latin typeface="Abadi" panose="020B0604020104020204" pitchFamily="34" charset="0"/>
                <a:hlinkClick r:id="rId5"/>
              </a:rPr>
              <a:t>/applied-data-science-capstone</a:t>
            </a:r>
            <a:r>
              <a:rPr lang="en-US" sz="220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US" sz="7600" dirty="0">
                <a:solidFill>
                  <a:schemeClr val="tx1"/>
                </a:solidFill>
                <a:latin typeface="Abadi"/>
              </a:rPr>
              <a:t>Data was collected from SpaceX’s open API and  Wikipedia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8400" dirty="0">
                <a:solidFill>
                  <a:schemeClr val="accent3">
                    <a:lumMod val="25000"/>
                  </a:schemeClr>
                </a:solidFill>
                <a:latin typeface="Abadi"/>
              </a:rPr>
              <a:t>Some statistics were calculated such as number of launches on each site and orbit</a:t>
            </a:r>
          </a:p>
          <a:p>
            <a:pPr lvl="1">
              <a:lnSpc>
                <a:spcPct val="120000"/>
              </a:lnSpc>
              <a:spcBef>
                <a:spcPts val="1400"/>
              </a:spcBef>
            </a:pPr>
            <a:r>
              <a:rPr lang="en-US" sz="8400" dirty="0">
                <a:solidFill>
                  <a:schemeClr val="accent3">
                    <a:lumMod val="25000"/>
                  </a:schemeClr>
                </a:solidFill>
                <a:latin typeface="Abadi"/>
              </a:rPr>
              <a:t>Additional columns added to facilitate the research such as Outcome</a:t>
            </a:r>
            <a:endParaRPr lang="en-US" sz="8400" dirty="0">
              <a:solidFill>
                <a:schemeClr val="tx1"/>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tx1"/>
              </a:solidFill>
              <a:latin typeface="Abadi"/>
            </a:endParaRPr>
          </a:p>
          <a:p>
            <a:pPr lvl="1">
              <a:lnSpc>
                <a:spcPct val="120000"/>
              </a:lnSpc>
              <a:spcBef>
                <a:spcPts val="1400"/>
              </a:spcBef>
            </a:pPr>
            <a:r>
              <a:rPr lang="en-US" sz="7600" dirty="0">
                <a:solidFill>
                  <a:schemeClr val="tx1"/>
                </a:solidFill>
                <a:latin typeface="Abadi"/>
              </a:rPr>
              <a:t>Models showed 83% accuracy</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654816"/>
          </a:xfrm>
          <a:prstGeom prst="rect">
            <a:avLst/>
          </a:prstGeom>
        </p:spPr>
        <p:txBody>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data was collected via SpaceX’s open API and by web scraping Wikipedia.</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1026" name="Picture 2" descr="Курсы по API, пройти онлайн курс Api - валюты, доллары, ЦБ РФ, Рб | dev.ru">
            <a:extLst>
              <a:ext uri="{FF2B5EF4-FFF2-40B4-BE49-F238E27FC236}">
                <a16:creationId xmlns:a16="http://schemas.microsoft.com/office/drawing/2014/main" id="{B4A10251-958D-4143-AB13-994C36D746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54" y="2778178"/>
            <a:ext cx="6130159" cy="34482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Что такое веб-очистка, веб-сбор или извлечение веб-данных?">
            <a:extLst>
              <a:ext uri="{FF2B5EF4-FFF2-40B4-BE49-F238E27FC236}">
                <a16:creationId xmlns:a16="http://schemas.microsoft.com/office/drawing/2014/main" id="{09A877D3-727D-4ECE-AEFA-019C022568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9346" y="3283686"/>
            <a:ext cx="57150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93902" y="1981474"/>
            <a:ext cx="6945356"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17453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as json is collected from the SpaceX’s REST API service. The it is converted and changed for our needs.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https://github.com/CaptainSeaSoul/DataScienceCoursera/blob/0d00d49179661eecd9980ed48d8161e49027216e/Data%20Collection%20API%20Lab.ipynb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052" name="Picture 4" descr="Как REST API: история Node.js, Express и Typescript">
            <a:extLst>
              <a:ext uri="{FF2B5EF4-FFF2-40B4-BE49-F238E27FC236}">
                <a16:creationId xmlns:a16="http://schemas.microsoft.com/office/drawing/2014/main" id="{F8F2D5CA-7618-4A98-8CFA-D34B411AC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2532" y="3059077"/>
            <a:ext cx="6748095" cy="15396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576BB56-134D-464A-9A72-BD35C259F24E}"/>
              </a:ext>
            </a:extLst>
          </p:cNvPr>
          <p:cNvSpPr txBox="1"/>
          <p:nvPr/>
        </p:nvSpPr>
        <p:spPr>
          <a:xfrm>
            <a:off x="10514937" y="3099716"/>
            <a:ext cx="856325" cy="369332"/>
          </a:xfrm>
          <a:prstGeom prst="rect">
            <a:avLst/>
          </a:prstGeom>
          <a:noFill/>
        </p:spPr>
        <p:txBody>
          <a:bodyPr wrap="none" rtlCol="0">
            <a:spAutoFit/>
          </a:bodyPr>
          <a:lstStyle/>
          <a:p>
            <a:r>
              <a:rPr lang="en-US" dirty="0"/>
              <a:t>SpaceX</a:t>
            </a:r>
            <a:endParaRPr lang="ru-RU"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506571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By 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I was able to collect data from Wikipedia’s tables on SpaceX’s launches. Later the data was turned into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and processed.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https://github.com/CaptainSeaSoul/DataScienceCoursera/blob/7d281300960d51ef40544d6eb9fd3381507a4efd/Data%20Collection%20with%20Web%20Scraping%20lab.ipynb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349766" y="1674813"/>
            <a:ext cx="6505903"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3074" name="Picture 2" descr="What is Web Scraping? | Practical Uses &amp;amp; Methods">
            <a:extLst>
              <a:ext uri="{FF2B5EF4-FFF2-40B4-BE49-F238E27FC236}">
                <a16:creationId xmlns:a16="http://schemas.microsoft.com/office/drawing/2014/main" id="{56EA2F24-349F-461B-A4C1-B6B266E9E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2421" y="2123090"/>
            <a:ext cx="6460996" cy="3384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425</TotalTime>
  <Words>1635</Words>
  <Application>Microsoft Office PowerPoint</Application>
  <PresentationFormat>Широкоэкранный</PresentationFormat>
  <Paragraphs>200</Paragraphs>
  <Slides>47</Slides>
  <Notes>5</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Ильдар Ибятов</cp:lastModifiedBy>
  <cp:revision>257</cp:revision>
  <dcterms:created xsi:type="dcterms:W3CDTF">2021-04-29T18:58:34Z</dcterms:created>
  <dcterms:modified xsi:type="dcterms:W3CDTF">2021-09-08T20:45:42Z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